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4" r:id="rId2"/>
    <p:sldId id="272" r:id="rId3"/>
    <p:sldId id="258" r:id="rId4"/>
    <p:sldId id="273" r:id="rId5"/>
    <p:sldId id="261" r:id="rId6"/>
    <p:sldId id="275" r:id="rId7"/>
    <p:sldId id="276" r:id="rId8"/>
    <p:sldId id="262" r:id="rId9"/>
    <p:sldId id="264" r:id="rId10"/>
    <p:sldId id="277" r:id="rId11"/>
    <p:sldId id="265" r:id="rId12"/>
    <p:sldId id="279" r:id="rId13"/>
    <p:sldId id="266" r:id="rId14"/>
    <p:sldId id="278" r:id="rId15"/>
    <p:sldId id="267" r:id="rId16"/>
    <p:sldId id="268" r:id="rId17"/>
    <p:sldId id="280" r:id="rId18"/>
    <p:sldId id="281" r:id="rId19"/>
    <p:sldId id="269" r:id="rId20"/>
    <p:sldId id="271" r:id="rId21"/>
    <p:sldId id="259" r:id="rId22"/>
  </p:sldIdLst>
  <p:sldSz cx="972185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91" autoAdjust="0"/>
    <p:restoredTop sz="90290" autoAdjust="0"/>
  </p:normalViewPr>
  <p:slideViewPr>
    <p:cSldViewPr>
      <p:cViewPr>
        <p:scale>
          <a:sx n="100" d="100"/>
          <a:sy n="100" d="100"/>
        </p:scale>
        <p:origin x="-1176" y="138"/>
      </p:cViewPr>
      <p:guideLst>
        <p:guide orient="horz" pos="2160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3643A-145E-4896-A535-0A4E5F3B6438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EF1A1-B473-456E-BFA7-254949242E4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D4757-53E2-4698-A553-05974199D8CF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60413" y="744538"/>
            <a:ext cx="52768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B567B-AD1E-4927-B3AE-C09F9BFF6B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xxxxx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B567B-AD1E-4927-B3AE-C09F9BFF6B04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B567B-AD1E-4927-B3AE-C09F9BFF6B04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9139" y="2130427"/>
            <a:ext cx="8263573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8278" y="3886200"/>
            <a:ext cx="680529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48341" y="274640"/>
            <a:ext cx="2187416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86092" y="274640"/>
            <a:ext cx="6400218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959" y="4406902"/>
            <a:ext cx="826357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67959" y="2906713"/>
            <a:ext cx="826357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86093" y="1600202"/>
            <a:ext cx="42938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41940" y="1600202"/>
            <a:ext cx="42938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86093" y="1535113"/>
            <a:ext cx="429550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6093" y="2174875"/>
            <a:ext cx="429550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938565" y="1535113"/>
            <a:ext cx="42971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938565" y="2174875"/>
            <a:ext cx="429719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092" y="273050"/>
            <a:ext cx="319842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00974" y="273052"/>
            <a:ext cx="54347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6092" y="1435102"/>
            <a:ext cx="319842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550" y="4800600"/>
            <a:ext cx="58331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05550" y="612775"/>
            <a:ext cx="58331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05550" y="5367338"/>
            <a:ext cx="58331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86093" y="274638"/>
            <a:ext cx="87496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86093" y="1600202"/>
            <a:ext cx="87496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86092" y="6356352"/>
            <a:ext cx="226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973A-7206-4531-89AD-EBABC28C2176}" type="datetimeFigureOut">
              <a:rPr lang="pt-BR" smtClean="0"/>
              <a:pPr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21632" y="6356352"/>
            <a:ext cx="30785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67326" y="6356352"/>
            <a:ext cx="226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0560-42CE-4233-8C03-DEBCD34DE36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696842" cy="6857999"/>
          </a:xfrm>
          <a:prstGeom prst="rect">
            <a:avLst/>
          </a:prstGeom>
        </p:spPr>
      </p:pic>
      <p:pic>
        <p:nvPicPr>
          <p:cNvPr id="3" name="Imagem 2" descr="CAPA.png"/>
          <p:cNvPicPr>
            <a:picLocks noChangeAspect="1"/>
          </p:cNvPicPr>
          <p:nvPr/>
        </p:nvPicPr>
        <p:blipFill>
          <a:blip r:embed="rId3" cstate="print"/>
          <a:srcRect l="28677" t="34128" r="70682" b="61672"/>
          <a:stretch>
            <a:fillRect/>
          </a:stretch>
        </p:blipFill>
        <p:spPr>
          <a:xfrm>
            <a:off x="2460949" y="2279255"/>
            <a:ext cx="45719" cy="36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29" y="-2701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PLANO DE INTEGRIDADE</a:t>
            </a:r>
          </a:p>
          <a:p>
            <a:endParaRPr lang="pt-BR" sz="2000" i="1" dirty="0" smtClean="0"/>
          </a:p>
          <a:p>
            <a:endParaRPr lang="pt-BR" sz="3200" dirty="0" smtClean="0">
              <a:solidFill>
                <a:srgbClr val="002060"/>
              </a:solidFill>
            </a:endParaRPr>
          </a:p>
          <a:p>
            <a:endParaRPr lang="pt-BR" sz="1600" dirty="0" smtClean="0">
              <a:solidFill>
                <a:srgbClr val="002060"/>
              </a:solidFill>
            </a:endParaRPr>
          </a:p>
          <a:p>
            <a:pPr>
              <a:tabLst>
                <a:tab pos="3411538" algn="l"/>
              </a:tabLst>
            </a:pPr>
            <a:r>
              <a:rPr lang="pt-BR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Construção do Guia para Estruturação</a:t>
            </a:r>
          </a:p>
          <a:p>
            <a:pPr>
              <a:tabLst>
                <a:tab pos="3411538" algn="l"/>
              </a:tabLst>
            </a:pPr>
            <a:r>
              <a:rPr lang="pt-BR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do Plano de </a:t>
            </a:r>
            <a:r>
              <a:rPr lang="pt-BR" sz="2700" b="1" dirty="0" smtClean="0"/>
              <a:t>Integridade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Dar auxílio para a implementação dos 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</a:t>
            </a:r>
            <a:r>
              <a:rPr lang="pt-BR" sz="2400" dirty="0">
                <a:solidFill>
                  <a:srgbClr val="002060"/>
                </a:solidFill>
              </a:rPr>
              <a:t> </a:t>
            </a:r>
            <a:r>
              <a:rPr lang="pt-BR" sz="2400" dirty="0" smtClean="0">
                <a:solidFill>
                  <a:srgbClr val="002060"/>
                </a:solidFill>
              </a:rPr>
              <a:t> Planos pelos órgãos/entidades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Ajudar na capacitação dos responsáveis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  pelas áreas da integridade (material 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  didático)</a:t>
            </a:r>
          </a:p>
          <a:p>
            <a:pPr>
              <a:tabLst>
                <a:tab pos="3411538" algn="l"/>
              </a:tabLst>
            </a:pPr>
            <a:r>
              <a:rPr lang="pt-BR" sz="2400" dirty="0">
                <a:solidFill>
                  <a:srgbClr val="002060"/>
                </a:solidFill>
              </a:rPr>
              <a:t>	</a:t>
            </a:r>
            <a:r>
              <a:rPr lang="pt-BR" sz="2400" dirty="0" smtClean="0">
                <a:solidFill>
                  <a:srgbClr val="002060"/>
                </a:solidFill>
              </a:rPr>
              <a:t>- </a:t>
            </a:r>
            <a:r>
              <a:rPr lang="pt-BR" sz="1600" dirty="0" smtClean="0">
                <a:solidFill>
                  <a:srgbClr val="002060"/>
                </a:solidFill>
              </a:rPr>
              <a:t>http</a:t>
            </a:r>
            <a:r>
              <a:rPr lang="pt-BR" sz="1600" dirty="0">
                <a:solidFill>
                  <a:srgbClr val="002060"/>
                </a:solidFill>
              </a:rPr>
              <a:t>://</a:t>
            </a:r>
            <a:r>
              <a:rPr lang="pt-BR" sz="1600" dirty="0" smtClean="0">
                <a:solidFill>
                  <a:srgbClr val="002060"/>
                </a:solidFill>
              </a:rPr>
              <a:t>www.cge.rj.gov.br/integridade-publica/colecao-sobre-</a:t>
            </a:r>
          </a:p>
          <a:p>
            <a:pPr>
              <a:tabLst>
                <a:tab pos="3411538" algn="l"/>
              </a:tabLst>
            </a:pPr>
            <a:r>
              <a:rPr lang="pt-BR" sz="1600" dirty="0">
                <a:solidFill>
                  <a:srgbClr val="002060"/>
                </a:solidFill>
              </a:rPr>
              <a:t>	</a:t>
            </a:r>
            <a:r>
              <a:rPr lang="pt-BR" sz="1600" dirty="0" smtClean="0">
                <a:solidFill>
                  <a:srgbClr val="002060"/>
                </a:solidFill>
              </a:rPr>
              <a:t>integridade</a:t>
            </a:r>
            <a:r>
              <a:rPr lang="pt-BR" sz="1600" dirty="0">
                <a:solidFill>
                  <a:srgbClr val="002060"/>
                </a:solidFill>
              </a:rPr>
              <a:t>/</a:t>
            </a:r>
            <a:endParaRPr lang="pt-BR" sz="1600" dirty="0" smtClean="0">
              <a:solidFill>
                <a:srgbClr val="002060"/>
              </a:solidFill>
            </a:endParaRPr>
          </a:p>
          <a:p>
            <a:endParaRPr lang="pt-BR" sz="2400" dirty="0">
              <a:solidFill>
                <a:srgbClr val="002060"/>
              </a:solidFill>
            </a:endParaRPr>
          </a:p>
          <a:p>
            <a:endParaRPr lang="pt-BR" sz="2400" dirty="0" smtClean="0">
              <a:solidFill>
                <a:srgbClr val="002060"/>
              </a:solidFill>
            </a:endParaRPr>
          </a:p>
          <a:p>
            <a:r>
              <a:rPr lang="pt-BR" sz="2400" dirty="0" smtClean="0">
                <a:solidFill>
                  <a:srgbClr val="002060"/>
                </a:solidFill>
              </a:rPr>
              <a:t>				</a:t>
            </a:r>
            <a:endParaRPr lang="pt-BR" sz="2400" dirty="0" smtClean="0"/>
          </a:p>
          <a:p>
            <a:endParaRPr lang="pt-BR" sz="1800" dirty="0" smtClean="0"/>
          </a:p>
        </p:txBody>
      </p:sp>
      <p:pic>
        <p:nvPicPr>
          <p:cNvPr id="8" name="Imagem 7" descr="IMAGEM PLANO DE INTEGRIDADE X PROGR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245" y="91232"/>
            <a:ext cx="1876400" cy="144015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9" y="1916832"/>
            <a:ext cx="2884099" cy="402893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708797" y="5580529"/>
            <a:ext cx="441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</a:rPr>
              <a:t>Lançamento </a:t>
            </a:r>
            <a:r>
              <a:rPr lang="pt-BR" sz="2400" b="1" dirty="0" smtClean="0">
                <a:solidFill>
                  <a:schemeClr val="tx2"/>
                </a:solidFill>
              </a:rPr>
              <a:t>realizado nesta </a:t>
            </a:r>
            <a:r>
              <a:rPr lang="pt-BR" sz="2400" b="1" dirty="0">
                <a:solidFill>
                  <a:schemeClr val="tx2"/>
                </a:solidFill>
              </a:rPr>
              <a:t>data</a:t>
            </a:r>
          </a:p>
          <a:p>
            <a:endParaRPr lang="pt-PT" sz="800" dirty="0" smtClean="0"/>
          </a:p>
        </p:txBody>
      </p:sp>
    </p:spTree>
    <p:extLst>
      <p:ext uri="{BB962C8B-B14F-4D97-AF65-F5344CB8AC3E}">
        <p14:creationId xmlns="" xmlns:p14="http://schemas.microsoft.com/office/powerpoint/2010/main" val="31037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1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GESTÃO DE RISCOS À INTEGRIDADE</a:t>
            </a:r>
          </a:p>
          <a:p>
            <a:endParaRPr lang="pt-BR" sz="2000" dirty="0" smtClean="0"/>
          </a:p>
          <a:p>
            <a:pPr algn="just"/>
            <a:r>
              <a:rPr lang="pt-BR" sz="2800" i="1" dirty="0" smtClean="0"/>
              <a:t>Atividade que mapeia os processos organizacionais dos órgãos/entidades, de forma a identificar fragilidades que possibilitem favorecer ou facilitar a ocorrência de atos de corrupção, conflitos de interesses, desvios de conduta, fraudes e nepotismo </a:t>
            </a:r>
            <a:r>
              <a:rPr lang="pt-BR" sz="1600" i="1" dirty="0" smtClean="0"/>
              <a:t>(CGU e Decreto Estadual nº 46.745/2019, adaptados) 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180405" y="5602957"/>
            <a:ext cx="1152128" cy="535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9548" t="33837" r="30988" b="16508"/>
          <a:stretch/>
        </p:blipFill>
        <p:spPr bwMode="auto">
          <a:xfrm>
            <a:off x="1460499" y="3428999"/>
            <a:ext cx="6890717" cy="326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DOIS MOMENTOS</a:t>
            </a:r>
          </a:p>
          <a:p>
            <a:pPr algn="ctr"/>
            <a:endParaRPr lang="pt-BR" sz="5400" b="1" dirty="0" smtClean="0"/>
          </a:p>
          <a:p>
            <a:pPr algn="ctr"/>
            <a:endParaRPr lang="pt-BR" sz="500" b="1" dirty="0" smtClean="0"/>
          </a:p>
          <a:p>
            <a:pPr algn="ctr"/>
            <a:endParaRPr lang="pt-BR" sz="500" b="1" dirty="0" smtClean="0"/>
          </a:p>
          <a:p>
            <a:pPr algn="ctr"/>
            <a:r>
              <a:rPr lang="pt-BR" sz="2800" b="1" dirty="0" smtClean="0"/>
              <a:t>SISTEMA DE GESTÃO DE RISCOS À INTEGRIDADE  </a:t>
            </a:r>
          </a:p>
          <a:p>
            <a:pPr algn="ctr"/>
            <a:r>
              <a:rPr lang="pt-BR" sz="2000" dirty="0" smtClean="0"/>
              <a:t>(</a:t>
            </a:r>
            <a:r>
              <a:rPr lang="pt-BR" sz="2000" b="1" dirty="0" smtClean="0"/>
              <a:t>1º</a:t>
            </a:r>
            <a:r>
              <a:rPr lang="pt-BR" sz="2000" dirty="0" smtClean="0"/>
              <a:t> momento)</a:t>
            </a:r>
          </a:p>
          <a:p>
            <a:endParaRPr lang="pt-BR" sz="800" dirty="0" smtClean="0">
              <a:solidFill>
                <a:srgbClr val="0070C0"/>
              </a:solidFill>
            </a:endParaRPr>
          </a:p>
          <a:p>
            <a:endParaRPr lang="pt-BR" sz="2800" b="1" dirty="0" smtClean="0"/>
          </a:p>
          <a:p>
            <a:pPr algn="ctr"/>
            <a:endParaRPr lang="pt-BR" sz="3200" b="1" dirty="0" smtClean="0"/>
          </a:p>
          <a:p>
            <a:pPr algn="ctr"/>
            <a:endParaRPr lang="pt-BR" sz="4000" b="1" dirty="0" smtClean="0"/>
          </a:p>
          <a:p>
            <a:pPr algn="ctr"/>
            <a:endParaRPr lang="pt-BR" sz="3600" b="1" dirty="0"/>
          </a:p>
          <a:p>
            <a:pPr algn="ctr"/>
            <a:r>
              <a:rPr lang="pt-BR" sz="2800" b="1" dirty="0" smtClean="0"/>
              <a:t>FERRAMENTA E-PREVENÇÃO  </a:t>
            </a:r>
          </a:p>
          <a:p>
            <a:pPr algn="ctr"/>
            <a:r>
              <a:rPr lang="pt-BR" sz="2000" dirty="0" smtClean="0"/>
              <a:t>(</a:t>
            </a:r>
            <a:r>
              <a:rPr lang="pt-BR" sz="2000" b="1" dirty="0" smtClean="0"/>
              <a:t>2º</a:t>
            </a:r>
            <a:r>
              <a:rPr lang="pt-BR" sz="2000" dirty="0" smtClean="0"/>
              <a:t> momento)</a:t>
            </a:r>
            <a:endParaRPr lang="pt-BR" sz="2000" b="1" dirty="0" smtClean="0"/>
          </a:p>
          <a:p>
            <a:endParaRPr lang="pt-BR" sz="800" dirty="0" smtClean="0">
              <a:solidFill>
                <a:srgbClr val="0070C0"/>
              </a:solidFill>
            </a:endParaRPr>
          </a:p>
        </p:txBody>
      </p:sp>
      <p:pic>
        <p:nvPicPr>
          <p:cNvPr id="4" name="Imagem 3" descr="LOGO-SINTEGRE-COR-1.png"/>
          <p:cNvPicPr>
            <a:picLocks noChangeAspect="1"/>
          </p:cNvPicPr>
          <p:nvPr/>
        </p:nvPicPr>
        <p:blipFill>
          <a:blip r:embed="rId3" cstate="print"/>
          <a:srcRect t="11111" b="22222"/>
          <a:stretch>
            <a:fillRect/>
          </a:stretch>
        </p:blipFill>
        <p:spPr>
          <a:xfrm>
            <a:off x="2929405" y="2507980"/>
            <a:ext cx="3831024" cy="8735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73749" t="69444" r="10060" b="25223"/>
          <a:stretch>
            <a:fillRect/>
          </a:stretch>
        </p:blipFill>
        <p:spPr bwMode="auto">
          <a:xfrm>
            <a:off x="3307813" y="5523264"/>
            <a:ext cx="3183895" cy="83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433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4" cy="605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SISTEMA DE GESTÃO DE RISCOS À INTEGRIDADE </a:t>
            </a:r>
            <a:r>
              <a:rPr lang="pt-BR" sz="3200" dirty="0" smtClean="0"/>
              <a:t> </a:t>
            </a:r>
          </a:p>
          <a:p>
            <a:pPr algn="ctr"/>
            <a:r>
              <a:rPr lang="pt-BR" sz="2000" dirty="0" smtClean="0"/>
              <a:t>(</a:t>
            </a:r>
            <a:r>
              <a:rPr lang="pt-BR" sz="2000" b="1" dirty="0" smtClean="0"/>
              <a:t>1º</a:t>
            </a:r>
            <a:r>
              <a:rPr lang="pt-BR" sz="2000" dirty="0" smtClean="0"/>
              <a:t> momento)</a:t>
            </a:r>
          </a:p>
          <a:p>
            <a:endParaRPr lang="pt-BR" sz="2000" dirty="0" smtClean="0">
              <a:solidFill>
                <a:srgbClr val="0070C0"/>
              </a:solidFill>
            </a:endParaRPr>
          </a:p>
          <a:p>
            <a:pPr>
              <a:spcAft>
                <a:spcPts val="300"/>
              </a:spcAft>
            </a:pPr>
            <a:r>
              <a:rPr lang="pt-BR" sz="2400" dirty="0" smtClean="0"/>
              <a:t>- 2019-2021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CGE-RJ buscou a definição de uma metodologia para órgãos/entidades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Metodologia própria + sistematizada + trabalhos facilitados 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- 4 Frameworks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Processos “Estabelecimento do contexto” e “Identificação dos riscos”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  se fundindo em um =&gt; “Diagnóstico” 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Início do desenvolvimento do Sistema SINTEGRI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Plataforma fluida</a:t>
            </a:r>
          </a:p>
          <a:p>
            <a:pPr>
              <a:spcAft>
                <a:spcPts val="300"/>
              </a:spcAft>
            </a:pPr>
            <a:r>
              <a:rPr lang="pt-BR" sz="2400" dirty="0"/>
              <a:t>- </a:t>
            </a:r>
            <a:r>
              <a:rPr lang="pt-BR" sz="2400" dirty="0" smtClean="0"/>
              <a:t>Aproximadamente 110 perguntas em 5 módulos</a:t>
            </a:r>
            <a:endParaRPr lang="pt-BR" sz="2400" dirty="0"/>
          </a:p>
          <a:p>
            <a:pPr>
              <a:spcAft>
                <a:spcPts val="300"/>
              </a:spcAft>
            </a:pPr>
            <a:r>
              <a:rPr lang="pt-BR" sz="2400" dirty="0" smtClean="0"/>
              <a:t>- Mapeamento dos riscos à integridade da CGE-RJ (GT com 16 reuniões)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Plano de Ação da CGE-RJ (manual)</a:t>
            </a:r>
          </a:p>
          <a:p>
            <a:endParaRPr lang="pt-BR" sz="2400" b="1" dirty="0" smtClean="0"/>
          </a:p>
        </p:txBody>
      </p:sp>
      <p:pic>
        <p:nvPicPr>
          <p:cNvPr id="4" name="Imagem 3" descr="LOGO-SINTEGRE-COR-1.png"/>
          <p:cNvPicPr>
            <a:picLocks noChangeAspect="1"/>
          </p:cNvPicPr>
          <p:nvPr/>
        </p:nvPicPr>
        <p:blipFill>
          <a:blip r:embed="rId3" cstate="print"/>
          <a:srcRect t="11111" b="22222"/>
          <a:stretch>
            <a:fillRect/>
          </a:stretch>
        </p:blipFill>
        <p:spPr>
          <a:xfrm>
            <a:off x="7646736" y="6165304"/>
            <a:ext cx="1894709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4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FERRAMENTA E-PREVENÇÃO  </a:t>
            </a:r>
          </a:p>
          <a:p>
            <a:pPr algn="ctr"/>
            <a:r>
              <a:rPr lang="pt-BR" sz="2000" dirty="0" smtClean="0"/>
              <a:t>(</a:t>
            </a:r>
            <a:r>
              <a:rPr lang="pt-BR" sz="2000" b="1" dirty="0" smtClean="0"/>
              <a:t>2º</a:t>
            </a:r>
            <a:r>
              <a:rPr lang="pt-BR" sz="2000" dirty="0" smtClean="0"/>
              <a:t> momento)</a:t>
            </a:r>
            <a:endParaRPr lang="pt-BR" sz="2000" b="1" dirty="0" smtClean="0"/>
          </a:p>
          <a:p>
            <a:endParaRPr lang="pt-BR" sz="2000" dirty="0" smtClean="0">
              <a:solidFill>
                <a:srgbClr val="0070C0"/>
              </a:solidFill>
            </a:endParaRPr>
          </a:p>
          <a:p>
            <a:pPr>
              <a:spcAft>
                <a:spcPts val="300"/>
              </a:spcAft>
            </a:pPr>
            <a:r>
              <a:rPr lang="pt-BR" sz="2400" dirty="0" smtClean="0"/>
              <a:t>- 2021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Lançamento no ERJ do Programa Nacional de Prevenção à Corrupção –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  PNPC (TCU)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Sistema de autosserviço (aprox. 100 perguntas em 7 dimensões)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Questionário com informações sobre controles contra a corrupção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Plataforma fluida e intuitiva 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CGE-RJ fomentou a adesão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Participação de mais de 80%, com mais de 60% de preenchidos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Gestores receberam sugestões para melhores condutas (Plano de Ação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  automático) </a:t>
            </a:r>
          </a:p>
          <a:p>
            <a:pPr>
              <a:spcAft>
                <a:spcPts val="300"/>
              </a:spcAft>
            </a:pPr>
            <a:r>
              <a:rPr lang="pt-BR" sz="2400" dirty="0" smtClean="0"/>
              <a:t>- CGE-RJ também participou</a:t>
            </a:r>
            <a:endParaRPr lang="pt-BR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73749" t="69444" r="10060" b="25223"/>
          <a:stretch>
            <a:fillRect/>
          </a:stretch>
        </p:blipFill>
        <p:spPr bwMode="auto">
          <a:xfrm>
            <a:off x="7741245" y="6165304"/>
            <a:ext cx="1584176" cy="41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777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600" b="1" dirty="0" smtClean="0"/>
          </a:p>
          <a:p>
            <a:r>
              <a:rPr lang="pt-BR" sz="2800" b="1" dirty="0" smtClean="0"/>
              <a:t>                                                      X</a:t>
            </a:r>
          </a:p>
          <a:p>
            <a:endParaRPr lang="pt-BR" sz="2000" dirty="0" smtClean="0"/>
          </a:p>
          <a:p>
            <a:endParaRPr lang="pt-BR" sz="2000" dirty="0" smtClean="0">
              <a:solidFill>
                <a:srgbClr val="0070C0"/>
              </a:solidFill>
            </a:endParaRPr>
          </a:p>
          <a:p>
            <a:endParaRPr lang="pt-BR" sz="2800" dirty="0" smtClean="0">
              <a:solidFill>
                <a:srgbClr val="0070C0"/>
              </a:solidFill>
            </a:endParaRPr>
          </a:p>
          <a:p>
            <a:endParaRPr lang="pt-BR" sz="2800" dirty="0">
              <a:solidFill>
                <a:srgbClr val="0070C0"/>
              </a:solidFill>
            </a:endParaRPr>
          </a:p>
          <a:p>
            <a:endParaRPr lang="pt-BR" sz="2800" dirty="0" smtClean="0">
              <a:solidFill>
                <a:srgbClr val="0070C0"/>
              </a:solidFill>
            </a:endParaRPr>
          </a:p>
          <a:p>
            <a:endParaRPr lang="pt-BR" sz="2400" dirty="0" smtClean="0">
              <a:solidFill>
                <a:srgbClr val="0070C0"/>
              </a:solidFill>
            </a:endParaRPr>
          </a:p>
          <a:p>
            <a:endParaRPr lang="pt-BR" sz="2400" dirty="0" smtClean="0"/>
          </a:p>
          <a:p>
            <a:endParaRPr lang="pt-BR" sz="2800" dirty="0" smtClean="0"/>
          </a:p>
          <a:p>
            <a:endParaRPr lang="pt-BR" sz="2400" dirty="0" smtClean="0"/>
          </a:p>
          <a:p>
            <a:endParaRPr lang="pt-BR" sz="4000" dirty="0" smtClean="0"/>
          </a:p>
          <a:p>
            <a:r>
              <a:rPr lang="pt-BR" sz="2200" dirty="0" smtClean="0"/>
              <a:t>- A CGE-RJ necessitava estabelecer orientações para órgãos/entidades</a:t>
            </a:r>
          </a:p>
          <a:p>
            <a:r>
              <a:rPr lang="pt-BR" sz="2200" dirty="0" smtClean="0"/>
              <a:t>- Se tornou mais conveniente e oportuno sugerir a adoção do e-Prevenção</a:t>
            </a:r>
          </a:p>
        </p:txBody>
      </p:sp>
      <p:pic>
        <p:nvPicPr>
          <p:cNvPr id="4" name="Imagem 3" descr="LOGO-SINTEGRE-COR-1.png"/>
          <p:cNvPicPr>
            <a:picLocks noChangeAspect="1"/>
          </p:cNvPicPr>
          <p:nvPr/>
        </p:nvPicPr>
        <p:blipFill>
          <a:blip r:embed="rId3" cstate="print"/>
          <a:srcRect t="11111" b="22222"/>
          <a:stretch>
            <a:fillRect/>
          </a:stretch>
        </p:blipFill>
        <p:spPr>
          <a:xfrm>
            <a:off x="6682225" y="-1716486"/>
            <a:ext cx="1894709" cy="43204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37685" y="261990"/>
            <a:ext cx="4104456" cy="21236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3000" b="1" dirty="0" smtClean="0"/>
              <a:t>FERRAMENTA </a:t>
            </a:r>
          </a:p>
          <a:p>
            <a:r>
              <a:rPr lang="pt-BR" sz="3000" b="1" dirty="0" smtClean="0"/>
              <a:t>E-PREVENÇÃO</a:t>
            </a:r>
          </a:p>
          <a:p>
            <a:pPr algn="ctr"/>
            <a:endParaRPr lang="pt-BR" sz="600" b="1" dirty="0" smtClean="0"/>
          </a:p>
          <a:p>
            <a:r>
              <a:rPr lang="pt-BR" sz="2200" dirty="0" smtClean="0"/>
              <a:t>- Já desenvolvido</a:t>
            </a:r>
          </a:p>
          <a:p>
            <a:r>
              <a:rPr lang="pt-BR" sz="2200" dirty="0" smtClean="0"/>
              <a:t>- Disponível para uso </a:t>
            </a:r>
          </a:p>
          <a:p>
            <a:r>
              <a:rPr lang="pt-BR" sz="2200" dirty="0" smtClean="0"/>
              <a:t>- Plano de Ação automático</a:t>
            </a:r>
            <a:endParaRPr lang="pt-BR" sz="2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65112" y="260648"/>
            <a:ext cx="4811837" cy="24006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3000" b="1" dirty="0" smtClean="0"/>
              <a:t>SISTEMA DE GESTÃO DE RISCOS À INTEGRIDADE</a:t>
            </a:r>
          </a:p>
          <a:p>
            <a:endParaRPr lang="pt-BR" sz="600" dirty="0" smtClean="0"/>
          </a:p>
          <a:p>
            <a:r>
              <a:rPr lang="pt-BR" sz="2200" dirty="0" smtClean="0"/>
              <a:t>- Em desenvolvimento</a:t>
            </a:r>
          </a:p>
          <a:p>
            <a:r>
              <a:rPr lang="pt-BR" sz="2200" dirty="0" smtClean="0"/>
              <a:t>- Necessários ajustes no questionário</a:t>
            </a:r>
          </a:p>
          <a:p>
            <a:r>
              <a:rPr lang="pt-BR" sz="2200" dirty="0" smtClean="0"/>
              <a:t>- Plano de Ação manual </a:t>
            </a:r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52413" y="5743136"/>
            <a:ext cx="9217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002060"/>
                </a:solidFill>
              </a:rPr>
              <a:t>O SINTEGRI foi importante para o levantamento dos riscos da CGE-RJ</a:t>
            </a:r>
          </a:p>
          <a:p>
            <a:endParaRPr lang="pt-BR" sz="400" b="1" dirty="0" smtClean="0">
              <a:solidFill>
                <a:srgbClr val="002060"/>
              </a:solidFill>
            </a:endParaRPr>
          </a:p>
          <a:p>
            <a:pPr algn="ctr"/>
            <a:r>
              <a:rPr lang="pt-BR" sz="2200" b="1" dirty="0" smtClean="0">
                <a:solidFill>
                  <a:srgbClr val="002060"/>
                </a:solidFill>
              </a:rPr>
              <a:t>A CGE-RJ hoje possui  2 Planos de Ação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1" y="2408757"/>
            <a:ext cx="4006462" cy="2460403"/>
          </a:xfrm>
          <a:prstGeom prst="rect">
            <a:avLst/>
          </a:prstGeom>
        </p:spPr>
      </p:pic>
      <p:pic>
        <p:nvPicPr>
          <p:cNvPr id="13" name="Imagem 12"/>
          <p:cNvPicPr/>
          <p:nvPr/>
        </p:nvPicPr>
        <p:blipFill rotWithShape="1">
          <a:blip r:embed="rId5" cstate="print"/>
          <a:srcRect l="50236" t="10336" r="670" b="9851"/>
          <a:stretch/>
        </p:blipFill>
        <p:spPr bwMode="auto">
          <a:xfrm>
            <a:off x="5390967" y="2385648"/>
            <a:ext cx="4006462" cy="2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40839" y="260649"/>
            <a:ext cx="92170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COMUNICAÇÃO</a:t>
            </a:r>
          </a:p>
          <a:p>
            <a:endParaRPr lang="pt-BR" sz="2000" b="1" dirty="0" smtClean="0"/>
          </a:p>
          <a:p>
            <a:pPr algn="just"/>
            <a:r>
              <a:rPr lang="pt-BR" sz="2500" i="1" dirty="0" smtClean="0"/>
              <a:t>Ações de promoção da integridade e de padrões de ética e de conduta</a:t>
            </a:r>
          </a:p>
          <a:p>
            <a:pPr algn="just"/>
            <a:r>
              <a:rPr lang="pt-BR" sz="2500" i="1" dirty="0" smtClean="0"/>
              <a:t>Disponibilizar todo o conteúdo possível: transparência</a:t>
            </a:r>
          </a:p>
          <a:p>
            <a:endParaRPr lang="pt-BR" sz="2000" b="1" dirty="0" smtClean="0"/>
          </a:p>
          <a:p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Criação de identidade visual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- Materiais com visual ‘clean’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- Logos</a:t>
            </a:r>
          </a:p>
          <a:p>
            <a:endParaRPr lang="pt-BR" b="1" dirty="0" smtClean="0"/>
          </a:p>
          <a:p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Páginas da Integridade Pública 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- Instruções e procedimentos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- Conteúdo atualizado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- Elementos de natureza prática </a:t>
            </a:r>
          </a:p>
          <a:p>
            <a:endParaRPr lang="pt-BR" sz="2400" dirty="0" smtClean="0">
              <a:solidFill>
                <a:srgbClr val="002060"/>
              </a:solidFill>
            </a:endParaRPr>
          </a:p>
        </p:txBody>
      </p:sp>
      <p:pic>
        <p:nvPicPr>
          <p:cNvPr id="20" name="Imagem 19" descr="computador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933" y="3264193"/>
            <a:ext cx="4744991" cy="354541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t="11586" r="1693" b="60897"/>
          <a:stretch>
            <a:fillRect/>
          </a:stretch>
        </p:blipFill>
        <p:spPr bwMode="auto">
          <a:xfrm>
            <a:off x="5984201" y="3451674"/>
            <a:ext cx="3693724" cy="54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/>
          <a:srcRect l="16338" t="13624" r="17496" b="1915"/>
          <a:stretch>
            <a:fillRect/>
          </a:stretch>
        </p:blipFill>
        <p:spPr bwMode="auto">
          <a:xfrm>
            <a:off x="5978384" y="4024109"/>
            <a:ext cx="3699541" cy="185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m 27" descr="Prancheta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7872" y="2436782"/>
            <a:ext cx="2029872" cy="406629"/>
          </a:xfrm>
          <a:prstGeom prst="rect">
            <a:avLst/>
          </a:prstGeom>
        </p:spPr>
      </p:pic>
      <p:pic>
        <p:nvPicPr>
          <p:cNvPr id="29" name="Imagem 28" descr="LOGO-SINTEGRE-COR-1.png"/>
          <p:cNvPicPr>
            <a:picLocks noChangeAspect="1"/>
          </p:cNvPicPr>
          <p:nvPr/>
        </p:nvPicPr>
        <p:blipFill>
          <a:blip r:embed="rId7" cstate="print"/>
          <a:srcRect t="11111" b="22222"/>
          <a:stretch>
            <a:fillRect/>
          </a:stretch>
        </p:blipFill>
        <p:spPr>
          <a:xfrm>
            <a:off x="8042924" y="2478391"/>
            <a:ext cx="1678926" cy="382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40839" y="260649"/>
            <a:ext cx="9217024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COMUNICAÇÃO</a:t>
            </a:r>
          </a:p>
          <a:p>
            <a:endParaRPr lang="pt-BR" sz="2000" b="1" dirty="0" smtClean="0"/>
          </a:p>
          <a:p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Criação e divulgação de vídeos              </a:t>
            </a:r>
            <a:endParaRPr lang="pt-BR" sz="2800" b="1" dirty="0" smtClean="0">
              <a:solidFill>
                <a:srgbClr val="FF0000"/>
              </a:solidFill>
            </a:endParaRPr>
          </a:p>
          <a:p>
            <a:r>
              <a:rPr lang="pt-BR" sz="2400" dirty="0" smtClean="0">
                <a:solidFill>
                  <a:srgbClr val="002060"/>
                </a:solidFill>
              </a:rPr>
              <a:t>- "Vamos falar de Integridade” </a:t>
            </a:r>
          </a:p>
          <a:p>
            <a:r>
              <a:rPr lang="pt-BR" sz="1600" dirty="0" smtClean="0">
                <a:solidFill>
                  <a:srgbClr val="002060"/>
                </a:solidFill>
              </a:rPr>
              <a:t>https</a:t>
            </a:r>
            <a:r>
              <a:rPr lang="pt-BR" sz="1600" dirty="0">
                <a:solidFill>
                  <a:srgbClr val="002060"/>
                </a:solidFill>
              </a:rPr>
              <a:t>://www.youtube.com/watch?v=Sxca2Gj7_TQ</a:t>
            </a:r>
          </a:p>
          <a:p>
            <a:r>
              <a:rPr lang="pt-BR" sz="1600" dirty="0" smtClean="0">
                <a:solidFill>
                  <a:srgbClr val="002060"/>
                </a:solidFill>
              </a:rPr>
              <a:t>https</a:t>
            </a:r>
            <a:r>
              <a:rPr lang="pt-BR" sz="1600" dirty="0">
                <a:solidFill>
                  <a:srgbClr val="002060"/>
                </a:solidFill>
              </a:rPr>
              <a:t>://</a:t>
            </a:r>
            <a:r>
              <a:rPr lang="pt-BR" sz="1600" dirty="0" smtClean="0">
                <a:solidFill>
                  <a:srgbClr val="002060"/>
                </a:solidFill>
              </a:rPr>
              <a:t>www.youtube.com/watch?v=LCythKbBPXQ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pt-BR" sz="2400" dirty="0" smtClean="0"/>
          </a:p>
          <a:p>
            <a:pPr>
              <a:buFontTx/>
              <a:buChar char="-"/>
            </a:pPr>
            <a:endParaRPr lang="pt-BR" sz="2400" dirty="0"/>
          </a:p>
          <a:p>
            <a:pPr>
              <a:buFontTx/>
              <a:buChar char="-"/>
            </a:pPr>
            <a:endParaRPr lang="pt-BR" sz="2400" dirty="0" smtClean="0"/>
          </a:p>
          <a:p>
            <a:pPr>
              <a:buFontTx/>
              <a:buChar char="-"/>
            </a:pPr>
            <a:endParaRPr lang="pt-BR" sz="2400" dirty="0"/>
          </a:p>
          <a:p>
            <a:endParaRPr lang="pt-BR" sz="2400" dirty="0" smtClean="0"/>
          </a:p>
          <a:p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Spot de rádio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- “Minuto do Controle Interno” – Plano de Integridade</a:t>
            </a:r>
          </a:p>
          <a:p>
            <a:r>
              <a:rPr lang="pt-BR" sz="1600" dirty="0">
                <a:solidFill>
                  <a:srgbClr val="002060"/>
                </a:solidFill>
              </a:rPr>
              <a:t>https://</a:t>
            </a:r>
            <a:r>
              <a:rPr lang="pt-BR" sz="1600" dirty="0" smtClean="0">
                <a:solidFill>
                  <a:srgbClr val="002060"/>
                </a:solidFill>
              </a:rPr>
              <a:t>www.youtube.com/watch?v=RVTUzGHearE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61" y="2451952"/>
            <a:ext cx="2459846" cy="13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25" y="2451952"/>
            <a:ext cx="2466358" cy="137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9" y="5314855"/>
            <a:ext cx="2571523" cy="141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64636" t="53174" r="18324" b="18294"/>
          <a:stretch>
            <a:fillRect/>
          </a:stretch>
        </p:blipFill>
        <p:spPr bwMode="auto">
          <a:xfrm>
            <a:off x="5138758" y="1186017"/>
            <a:ext cx="324037" cy="32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 l="61417" t="31994" r="11286" b="22300"/>
          <a:stretch>
            <a:fillRect/>
          </a:stretch>
        </p:blipFill>
        <p:spPr bwMode="auto">
          <a:xfrm>
            <a:off x="5642814" y="1197426"/>
            <a:ext cx="324037" cy="32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/>
          <a:srcRect l="59883" t="26738" r="8179" b="19785"/>
          <a:stretch>
            <a:fillRect/>
          </a:stretch>
        </p:blipFill>
        <p:spPr bwMode="auto">
          <a:xfrm>
            <a:off x="7218602" y="1201035"/>
            <a:ext cx="316818" cy="31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/>
          <a:srcRect l="68254" t="27143" r="17242" b="48572"/>
          <a:stretch>
            <a:fillRect/>
          </a:stretch>
        </p:blipFill>
        <p:spPr bwMode="auto">
          <a:xfrm>
            <a:off x="6689700" y="1187901"/>
            <a:ext cx="324037" cy="3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 cstate="print"/>
          <a:srcRect l="62040" t="32896" r="10042" b="25552"/>
          <a:stretch>
            <a:fillRect/>
          </a:stretch>
        </p:blipFill>
        <p:spPr bwMode="auto">
          <a:xfrm>
            <a:off x="6160519" y="1172369"/>
            <a:ext cx="324036" cy="3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636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40839" y="260649"/>
            <a:ext cx="92170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COMUNICAÇÃO</a:t>
            </a:r>
          </a:p>
          <a:p>
            <a:endParaRPr lang="pt-BR" sz="2000" b="1" dirty="0" smtClean="0"/>
          </a:p>
          <a:p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Elaboração de cartazes  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2400" dirty="0" smtClean="0">
                <a:solidFill>
                  <a:srgbClr val="002060"/>
                </a:solidFill>
              </a:rPr>
              <a:t>- Plano </a:t>
            </a:r>
            <a:r>
              <a:rPr lang="pt-BR" sz="2400" dirty="0">
                <a:solidFill>
                  <a:srgbClr val="002060"/>
                </a:solidFill>
              </a:rPr>
              <a:t>de </a:t>
            </a:r>
            <a:r>
              <a:rPr lang="pt-BR" sz="2400" dirty="0" smtClean="0">
                <a:solidFill>
                  <a:srgbClr val="002060"/>
                </a:solidFill>
              </a:rPr>
              <a:t>Integridade, Código de Ética e de Conduta, Comissão de Ética,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  Canais </a:t>
            </a:r>
            <a:r>
              <a:rPr lang="pt-BR" sz="2400" dirty="0">
                <a:solidFill>
                  <a:srgbClr val="002060"/>
                </a:solidFill>
              </a:rPr>
              <a:t>de denúncia </a:t>
            </a:r>
            <a:r>
              <a:rPr lang="pt-BR" sz="2400" dirty="0" smtClean="0">
                <a:solidFill>
                  <a:srgbClr val="002060"/>
                </a:solidFill>
              </a:rPr>
              <a:t>existentes e Tratamento das denúncias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- </a:t>
            </a:r>
            <a:r>
              <a:rPr lang="pt-BR" sz="1600" dirty="0" smtClean="0">
                <a:solidFill>
                  <a:srgbClr val="002060"/>
                </a:solidFill>
              </a:rPr>
              <a:t>http</a:t>
            </a:r>
            <a:r>
              <a:rPr lang="pt-BR" sz="1600" dirty="0">
                <a:solidFill>
                  <a:srgbClr val="002060"/>
                </a:solidFill>
              </a:rPr>
              <a:t>://www.cge.rj.gov.br/integridade-publica/colecao-sobre-integridade/</a:t>
            </a:r>
            <a:endParaRPr lang="pt-BR" sz="16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000" dirty="0">
              <a:solidFill>
                <a:srgbClr val="002060"/>
              </a:solidFill>
            </a:endParaRPr>
          </a:p>
          <a:p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Criação da “Rede  Integridade</a:t>
            </a: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 – em andamento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Tx/>
              <a:buChar char="-"/>
            </a:pPr>
            <a:r>
              <a:rPr lang="pt-BR" sz="2400" dirty="0">
                <a:solidFill>
                  <a:srgbClr val="002060"/>
                </a:solidFill>
              </a:rPr>
              <a:t> Após a Resolução CGE-RJ nº 124/2022</a:t>
            </a:r>
          </a:p>
          <a:p>
            <a:r>
              <a:rPr lang="pt-BR" sz="2400" dirty="0">
                <a:solidFill>
                  <a:srgbClr val="002060"/>
                </a:solidFill>
              </a:rPr>
              <a:t>- Comunicação assíncrona =&gt; informações e esclarecimentos de </a:t>
            </a:r>
            <a:r>
              <a:rPr lang="pt-BR" sz="2400" dirty="0" smtClean="0">
                <a:solidFill>
                  <a:srgbClr val="002060"/>
                </a:solidFill>
              </a:rPr>
              <a:t>dúvidas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78" t="4482" r="33379" b="36667"/>
          <a:stretch/>
        </p:blipFill>
        <p:spPr bwMode="auto">
          <a:xfrm>
            <a:off x="7597229" y="5661575"/>
            <a:ext cx="576177" cy="57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64636" t="53174" r="18324" b="18294"/>
          <a:stretch>
            <a:fillRect/>
          </a:stretch>
        </p:blipFill>
        <p:spPr bwMode="auto">
          <a:xfrm>
            <a:off x="3983112" y="1176492"/>
            <a:ext cx="324037" cy="32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 l="61417" t="31994" r="11286" b="22300"/>
          <a:stretch>
            <a:fillRect/>
          </a:stretch>
        </p:blipFill>
        <p:spPr bwMode="auto">
          <a:xfrm>
            <a:off x="4487168" y="1178376"/>
            <a:ext cx="324037" cy="32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90" y="2685807"/>
            <a:ext cx="1748897" cy="247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4" y="2699364"/>
            <a:ext cx="1688440" cy="238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55" y="2681624"/>
            <a:ext cx="1717973" cy="242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66" y="2688815"/>
            <a:ext cx="1734495" cy="245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1" descr="http://www.cge.rj.gov.br/wp-content/uploads/2022/02/canai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66" y="2685807"/>
            <a:ext cx="1748897" cy="2473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57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CONSIDERAÇÕES FINAIS </a:t>
            </a:r>
          </a:p>
        </p:txBody>
      </p:sp>
      <p:pic>
        <p:nvPicPr>
          <p:cNvPr id="4" name="Imagem 3" descr="Prancheta 1 cópia 5.png"/>
          <p:cNvPicPr>
            <a:picLocks noChangeAspect="1"/>
          </p:cNvPicPr>
          <p:nvPr/>
        </p:nvPicPr>
        <p:blipFill>
          <a:blip r:embed="rId4" cstate="print"/>
          <a:srcRect l="3306" t="3801" r="5230" b="8569"/>
          <a:stretch>
            <a:fillRect/>
          </a:stretch>
        </p:blipFill>
        <p:spPr>
          <a:xfrm>
            <a:off x="180405" y="1803880"/>
            <a:ext cx="4248472" cy="38884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716909" y="0"/>
            <a:ext cx="4824536" cy="631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/>
          </a:p>
          <a:p>
            <a:endParaRPr lang="pt-BR" b="1" dirty="0" smtClean="0"/>
          </a:p>
          <a:p>
            <a:endParaRPr lang="pt-BR" sz="1050" b="1" dirty="0" smtClean="0"/>
          </a:p>
          <a:p>
            <a:endParaRPr lang="pt-BR" sz="2000" b="1" dirty="0" smtClean="0"/>
          </a:p>
          <a:p>
            <a:pPr algn="just"/>
            <a:endParaRPr lang="pt-PT" dirty="0" smtClean="0"/>
          </a:p>
          <a:p>
            <a:pPr algn="just"/>
            <a:r>
              <a:rPr lang="pt-PT" sz="2200" dirty="0" smtClean="0"/>
              <a:t>Um Programa de Integridade alcança a eficiência e eficácia com todas as </a:t>
            </a:r>
            <a:r>
              <a:rPr lang="pt-PT" sz="2200" b="1" dirty="0" smtClean="0"/>
              <a:t>áreas atuando em conjunto</a:t>
            </a:r>
          </a:p>
          <a:p>
            <a:pPr algn="just"/>
            <a:endParaRPr lang="pt-PT" sz="1600" dirty="0" smtClean="0"/>
          </a:p>
          <a:p>
            <a:pPr algn="just"/>
            <a:r>
              <a:rPr lang="pt-PT" sz="2200" dirty="0" smtClean="0"/>
              <a:t>É meta da área de Integridade </a:t>
            </a:r>
            <a:r>
              <a:rPr lang="pt-PT" sz="2200" b="1" dirty="0" smtClean="0"/>
              <a:t>gerir de forma coordenada as engrenagens do órgão/entidade </a:t>
            </a:r>
            <a:r>
              <a:rPr lang="pt-PT" sz="2200" dirty="0" smtClean="0"/>
              <a:t>para que os sistemas funcionem de maneira integrada </a:t>
            </a:r>
          </a:p>
          <a:p>
            <a:pPr algn="just"/>
            <a:endParaRPr lang="pt-PT" sz="1600" dirty="0" smtClean="0"/>
          </a:p>
          <a:p>
            <a:pPr algn="just"/>
            <a:r>
              <a:rPr lang="pt-BR" sz="2200" dirty="0" smtClean="0"/>
              <a:t>Primeiros passos em 2019</a:t>
            </a:r>
          </a:p>
          <a:p>
            <a:pPr algn="just"/>
            <a:r>
              <a:rPr lang="pt-BR" sz="2200" dirty="0" smtClean="0"/>
              <a:t>Frutos entre 2020 - 2022 </a:t>
            </a:r>
          </a:p>
          <a:p>
            <a:pPr algn="just"/>
            <a:r>
              <a:rPr lang="pt-BR" sz="2200" dirty="0" smtClean="0"/>
              <a:t>Ações estão em andamento</a:t>
            </a:r>
          </a:p>
          <a:p>
            <a:pPr algn="just"/>
            <a:r>
              <a:rPr lang="pt-BR" sz="2200" dirty="0" smtClean="0"/>
              <a:t>E muitas outras por vir </a:t>
            </a:r>
          </a:p>
          <a:p>
            <a:pPr algn="just"/>
            <a:endParaRPr lang="pt-BR" sz="2200" dirty="0" smtClean="0"/>
          </a:p>
          <a:p>
            <a:pPr algn="just"/>
            <a:r>
              <a:rPr lang="pt-BR" sz="2200" dirty="0" smtClean="0"/>
              <a:t>Atingir patamares elevados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8" y="1"/>
            <a:ext cx="9696842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ixaDeTexto 2"/>
          <p:cNvSpPr txBox="1"/>
          <p:nvPr/>
        </p:nvSpPr>
        <p:spPr>
          <a:xfrm>
            <a:off x="1404541" y="2780928"/>
            <a:ext cx="9145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/>
              <a:t>BOAS PRÁTICAS EM</a:t>
            </a:r>
          </a:p>
          <a:p>
            <a:pPr algn="ctr"/>
            <a:r>
              <a:rPr lang="pt-PT" sz="4000" b="1" dirty="0" smtClean="0">
                <a:solidFill>
                  <a:schemeClr val="tx2"/>
                </a:solidFill>
              </a:rPr>
              <a:t>INTEGRIDADE PÚBLICA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" y="1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260649"/>
            <a:ext cx="9651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CONSIDERAÇÕES FINAIS</a:t>
            </a:r>
          </a:p>
          <a:p>
            <a:pPr algn="ctr"/>
            <a:endParaRPr lang="pt-BR" sz="2000" dirty="0" smtClean="0"/>
          </a:p>
          <a:p>
            <a:r>
              <a:rPr lang="pt-BR" sz="2400" dirty="0" smtClean="0"/>
              <a:t>  Objetivo é que as ações possam </a:t>
            </a:r>
            <a:r>
              <a:rPr lang="pt-BR" sz="2400" b="1" dirty="0" smtClean="0"/>
              <a:t>nortear os trabalhos </a:t>
            </a:r>
            <a:r>
              <a:rPr lang="pt-BR" sz="2400" dirty="0" smtClean="0"/>
              <a:t>dos órgãos/entidades</a:t>
            </a:r>
          </a:p>
          <a:p>
            <a:r>
              <a:rPr lang="pt-BR" sz="2400" dirty="0" smtClean="0"/>
              <a:t>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682885" y="2120158"/>
            <a:ext cx="1766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Programas </a:t>
            </a:r>
          </a:p>
          <a:p>
            <a:r>
              <a:rPr lang="pt-BR" dirty="0" smtClean="0"/>
              <a:t>de </a:t>
            </a:r>
          </a:p>
          <a:p>
            <a:r>
              <a:rPr lang="pt-BR" dirty="0" smtClean="0"/>
              <a:t>Integridade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16" r="1" b="16671"/>
          <a:stretch/>
        </p:blipFill>
        <p:spPr>
          <a:xfrm>
            <a:off x="2103591" y="1772816"/>
            <a:ext cx="2685326" cy="157147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97" t="28333" r="46075" b="11019"/>
          <a:stretch/>
        </p:blipFill>
        <p:spPr bwMode="auto">
          <a:xfrm>
            <a:off x="2772693" y="3971793"/>
            <a:ext cx="4248472" cy="257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41" y="1772816"/>
            <a:ext cx="2698916" cy="1571478"/>
          </a:xfrm>
          <a:prstGeom prst="rect">
            <a:avLst/>
          </a:prstGeom>
        </p:spPr>
      </p:pic>
      <p:sp>
        <p:nvSpPr>
          <p:cNvPr id="11" name="Seta para a direita 10"/>
          <p:cNvSpPr/>
          <p:nvPr/>
        </p:nvSpPr>
        <p:spPr>
          <a:xfrm rot="2333937">
            <a:off x="3368157" y="3520806"/>
            <a:ext cx="403242" cy="345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-80331" y="1794958"/>
            <a:ext cx="2211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Atos de corrupção</a:t>
            </a:r>
            <a:r>
              <a:rPr lang="pt-BR" dirty="0"/>
              <a:t>, </a:t>
            </a:r>
            <a:r>
              <a:rPr lang="pt-BR" sz="1700" dirty="0" smtClean="0"/>
              <a:t>Conflitos</a:t>
            </a:r>
            <a:r>
              <a:rPr lang="pt-BR" sz="1600" dirty="0" smtClean="0"/>
              <a:t> de </a:t>
            </a:r>
            <a:r>
              <a:rPr lang="pt-BR" sz="1600" dirty="0"/>
              <a:t>interesses</a:t>
            </a:r>
            <a:r>
              <a:rPr lang="pt-BR" dirty="0"/>
              <a:t>, </a:t>
            </a:r>
            <a:r>
              <a:rPr lang="pt-BR" dirty="0" smtClean="0"/>
              <a:t>Desvios de </a:t>
            </a:r>
            <a:r>
              <a:rPr lang="pt-BR" dirty="0"/>
              <a:t>conduta, </a:t>
            </a:r>
            <a:r>
              <a:rPr lang="pt-BR" dirty="0" smtClean="0"/>
              <a:t>Fraudes e </a:t>
            </a:r>
          </a:p>
          <a:p>
            <a:pPr algn="r"/>
            <a:r>
              <a:rPr lang="pt-BR" dirty="0" smtClean="0"/>
              <a:t>Nepotismo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007517" y="3981536"/>
            <a:ext cx="2763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Com os </a:t>
            </a:r>
            <a:r>
              <a:rPr lang="pt-BR" sz="2000" dirty="0"/>
              <a:t>Programas de </a:t>
            </a:r>
            <a:r>
              <a:rPr lang="pt-BR" sz="2000" dirty="0" smtClean="0"/>
              <a:t>Integridade, </a:t>
            </a:r>
            <a:r>
              <a:rPr lang="pt-BR" sz="2000" dirty="0"/>
              <a:t>busca-se a </a:t>
            </a:r>
            <a:r>
              <a:rPr lang="pt-BR" sz="2000" b="1" dirty="0"/>
              <a:t>prevenção, detecção e remediação </a:t>
            </a:r>
            <a:r>
              <a:rPr lang="pt-BR" sz="2000" b="1" dirty="0" smtClean="0"/>
              <a:t>das </a:t>
            </a:r>
            <a:r>
              <a:rPr lang="pt-BR" sz="2000" b="1" dirty="0"/>
              <a:t>condutas violadoras da integridade </a:t>
            </a:r>
            <a:r>
              <a:rPr lang="pt-BR" sz="2000" b="1" dirty="0" smtClean="0"/>
              <a:t>pública </a:t>
            </a:r>
            <a:r>
              <a:rPr lang="pt-BR" sz="2000" dirty="0" smtClean="0"/>
              <a:t>previstas no Decreto Estadual nº 46.745/2019</a:t>
            </a:r>
          </a:p>
        </p:txBody>
      </p:sp>
      <p:sp>
        <p:nvSpPr>
          <p:cNvPr id="15" name="Seta para a direita 14"/>
          <p:cNvSpPr/>
          <p:nvPr/>
        </p:nvSpPr>
        <p:spPr>
          <a:xfrm rot="8134860">
            <a:off x="6076212" y="3520805"/>
            <a:ext cx="403242" cy="345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6389" y="4809346"/>
            <a:ext cx="276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Governança  </a:t>
            </a:r>
          </a:p>
          <a:p>
            <a:pPr algn="r"/>
            <a:r>
              <a:rPr lang="pt-BR" sz="2000" b="1" dirty="0" smtClean="0"/>
              <a:t>Pública</a:t>
            </a:r>
          </a:p>
        </p:txBody>
      </p:sp>
    </p:spTree>
    <p:extLst>
      <p:ext uri="{BB962C8B-B14F-4D97-AF65-F5344CB8AC3E}">
        <p14:creationId xmlns="" xmlns:p14="http://schemas.microsoft.com/office/powerpoint/2010/main" val="50011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692932" cy="685799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84461" y="260648"/>
            <a:ext cx="83529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/>
              <a:t>CONHEÇA MAIS EM: </a:t>
            </a:r>
          </a:p>
          <a:p>
            <a:pPr algn="ctr"/>
            <a:r>
              <a:rPr lang="pt-PT" sz="2800" dirty="0" smtClean="0">
                <a:solidFill>
                  <a:srgbClr val="002060"/>
                </a:solidFill>
              </a:rPr>
              <a:t>http://www.cge.rj.gov.br/integridade-publica/</a:t>
            </a:r>
          </a:p>
          <a:p>
            <a:endParaRPr lang="pt-PT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4722" t="45951" r="32917" b="46883"/>
          <a:stretch>
            <a:fillRect/>
          </a:stretch>
        </p:blipFill>
        <p:spPr bwMode="auto">
          <a:xfrm>
            <a:off x="2935989" y="3140968"/>
            <a:ext cx="376241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QRCode_Fáci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6080" y="1340768"/>
            <a:ext cx="2232248" cy="223224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4722" t="51684" r="32917" b="40434"/>
          <a:stretch>
            <a:fillRect/>
          </a:stretch>
        </p:blipFill>
        <p:spPr bwMode="auto">
          <a:xfrm>
            <a:off x="2974584" y="4073449"/>
            <a:ext cx="376241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8397" y="260649"/>
            <a:ext cx="9505056" cy="832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CRIAÇÃO DA CGE-RJ</a:t>
            </a:r>
          </a:p>
          <a:p>
            <a:pPr algn="ctr"/>
            <a:r>
              <a:rPr lang="pt-BR" sz="2600" dirty="0" smtClean="0"/>
              <a:t>Lei Estadual nº 7.989/2018</a:t>
            </a:r>
          </a:p>
          <a:p>
            <a:pPr algn="ctr"/>
            <a:r>
              <a:rPr lang="pt-BR" b="1" dirty="0" smtClean="0"/>
              <a:t>Macrofunções</a:t>
            </a:r>
            <a:r>
              <a:rPr lang="pt-BR" dirty="0" smtClean="0"/>
              <a:t>:  Auditoria, Ouvidoria, Transparência e Corregedoria</a:t>
            </a:r>
          </a:p>
          <a:p>
            <a:pPr algn="ctr"/>
            <a:r>
              <a:rPr lang="pt-BR" b="1" dirty="0" smtClean="0"/>
              <a:t>Integridade</a:t>
            </a:r>
            <a:r>
              <a:rPr lang="pt-BR" dirty="0" smtClean="0"/>
              <a:t>:  função de controle interno e visa conceber políticas e ações para prevenir a corrupção</a:t>
            </a:r>
          </a:p>
          <a:p>
            <a:pPr algn="ctr"/>
            <a:endParaRPr lang="pt-BR" sz="3200" b="1" dirty="0" smtClean="0"/>
          </a:p>
          <a:p>
            <a:pPr algn="ctr"/>
            <a:r>
              <a:rPr lang="pt-BR" sz="3200" b="1" dirty="0" smtClean="0"/>
              <a:t>MARCO PARA A INTEGRIDADE PÚBLICA NO ESTADO</a:t>
            </a:r>
          </a:p>
          <a:p>
            <a:pPr algn="ctr"/>
            <a:r>
              <a:rPr lang="pt-BR" sz="2600" dirty="0" smtClean="0"/>
              <a:t>Decreto Estadual nº 46.745/2019</a:t>
            </a:r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3200" dirty="0" smtClean="0"/>
          </a:p>
          <a:p>
            <a:endParaRPr lang="pt-BR" sz="800" dirty="0" smtClean="0"/>
          </a:p>
          <a:p>
            <a:pPr algn="ctr"/>
            <a:endParaRPr lang="pt-BR" sz="100" b="1" dirty="0" smtClean="0"/>
          </a:p>
          <a:p>
            <a:pPr algn="ctr"/>
            <a:r>
              <a:rPr lang="pt-BR" sz="2800" b="1" dirty="0" smtClean="0"/>
              <a:t>Responsabilidade da CGE-RJ </a:t>
            </a:r>
          </a:p>
          <a:p>
            <a:pPr algn="ctr"/>
            <a:endParaRPr lang="pt-BR" sz="1050" b="1" dirty="0" smtClean="0"/>
          </a:p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+</a:t>
            </a:r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</p:txBody>
      </p:sp>
      <p:sp>
        <p:nvSpPr>
          <p:cNvPr id="8" name="CaixaDeTexto 7"/>
          <p:cNvSpPr txBox="1"/>
          <p:nvPr/>
        </p:nvSpPr>
        <p:spPr>
          <a:xfrm>
            <a:off x="396429" y="4981292"/>
            <a:ext cx="4248472" cy="1098173"/>
          </a:xfrm>
          <a:prstGeom prst="roundRect">
            <a:avLst/>
          </a:prstGeom>
          <a:gradFill flip="none" rotWithShape="1">
            <a:gsLst>
              <a:gs pos="0">
                <a:srgbClr val="5E9EFF">
                  <a:alpha val="39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0"/>
            <a:tileRect/>
          </a:gra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pPr algn="just">
              <a:lnSpc>
                <a:spcPct val="150000"/>
              </a:lnSpc>
              <a:tabLst>
                <a:tab pos="3854450" algn="l"/>
              </a:tabLst>
            </a:pPr>
            <a:endParaRPr lang="pt-BR" sz="500" dirty="0" smtClean="0"/>
          </a:p>
          <a:p>
            <a:pPr algn="just">
              <a:lnSpc>
                <a:spcPct val="150000"/>
              </a:lnSpc>
              <a:tabLst>
                <a:tab pos="3854450" algn="l"/>
              </a:tabLst>
            </a:pPr>
            <a:r>
              <a:rPr lang="pt-BR" sz="2400" dirty="0" smtClean="0"/>
              <a:t>Construir seu próprio programa</a:t>
            </a:r>
          </a:p>
          <a:p>
            <a:pPr algn="just">
              <a:lnSpc>
                <a:spcPct val="150000"/>
              </a:lnSpc>
              <a:tabLst>
                <a:tab pos="3854450" algn="l"/>
              </a:tabLst>
            </a:pPr>
            <a:endParaRPr lang="pt-BR" sz="9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076949" y="4984601"/>
            <a:ext cx="4248472" cy="1099170"/>
          </a:xfrm>
          <a:prstGeom prst="roundRect">
            <a:avLst/>
          </a:prstGeom>
          <a:gradFill flip="none" rotWithShape="1">
            <a:gsLst>
              <a:gs pos="0">
                <a:srgbClr val="5E9EFF">
                  <a:alpha val="39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0"/>
            <a:tileRect/>
          </a:gra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pPr algn="ctr"/>
            <a:endParaRPr lang="pt-BR" sz="500" dirty="0" smtClean="0"/>
          </a:p>
          <a:p>
            <a:pPr algn="ctr"/>
            <a:r>
              <a:rPr lang="pt-BR" sz="2400" dirty="0" smtClean="0"/>
              <a:t>Orientar a implementação nos órgãos/entidades</a:t>
            </a:r>
          </a:p>
          <a:p>
            <a:pPr algn="ctr"/>
            <a:endParaRPr lang="pt-BR" sz="300" dirty="0" smtClean="0"/>
          </a:p>
        </p:txBody>
      </p:sp>
      <p:pic>
        <p:nvPicPr>
          <p:cNvPr id="10" name="Imagem 9" descr="Prancheta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0725" y="3082677"/>
            <a:ext cx="3565675" cy="71428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071616" y="6085993"/>
            <a:ext cx="435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Aproximadamente 60 órgãos/entidades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8" y="1"/>
            <a:ext cx="9696842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ixaDeTexto 2"/>
          <p:cNvSpPr txBox="1"/>
          <p:nvPr/>
        </p:nvSpPr>
        <p:spPr>
          <a:xfrm>
            <a:off x="252413" y="529516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/>
              <a:t>INTEGRIDADE PÚBLICA SEGUNDO A OCDE</a:t>
            </a:r>
          </a:p>
        </p:txBody>
      </p:sp>
      <p:pic>
        <p:nvPicPr>
          <p:cNvPr id="9" name="Imagem 8" descr="prevenca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2693" y="1353468"/>
            <a:ext cx="6696744" cy="472868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17405" y="1412776"/>
            <a:ext cx="44197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/>
              <a:t>Resposta  estratégica e sustentável </a:t>
            </a:r>
          </a:p>
          <a:p>
            <a:r>
              <a:rPr lang="pt-PT" sz="2200" dirty="0" smtClean="0"/>
              <a:t>à corrupção </a:t>
            </a:r>
          </a:p>
          <a:p>
            <a:endParaRPr lang="pt-PT" sz="800" dirty="0" smtClean="0"/>
          </a:p>
          <a:p>
            <a:r>
              <a:rPr lang="pt-PT" sz="2200" dirty="0" smtClean="0"/>
              <a:t>Ações tradicionais possuem uma eficácia limitada</a:t>
            </a:r>
          </a:p>
          <a:p>
            <a:endParaRPr lang="pt-PT" sz="800" dirty="0"/>
          </a:p>
          <a:p>
            <a:r>
              <a:rPr lang="pt-PT" sz="2200" dirty="0" smtClean="0"/>
              <a:t>Prevenção, detecção e correição</a:t>
            </a:r>
          </a:p>
          <a:p>
            <a:endParaRPr lang="pt-PT" sz="800" dirty="0" smtClean="0"/>
          </a:p>
          <a:p>
            <a:r>
              <a:rPr lang="pt-PT" dirty="0" smtClean="0"/>
              <a:t>(OCDE)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6" y="1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45673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LINHA DO TEMPO</a:t>
            </a:r>
          </a:p>
          <a:p>
            <a:pPr algn="ctr"/>
            <a:r>
              <a:rPr lang="pt-BR" sz="1000" dirty="0" smtClean="0"/>
              <a:t> </a:t>
            </a:r>
          </a:p>
          <a:p>
            <a:endParaRPr lang="pt-BR" sz="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2100" dirty="0" smtClean="0"/>
              <a:t>Facilitar a curva de aprendizagem para órgãos/entidades  </a:t>
            </a:r>
          </a:p>
          <a:p>
            <a:r>
              <a:rPr lang="pt-BR" sz="2100" dirty="0" smtClean="0"/>
              <a:t>8 fases do Programa de Integridade (art. 6º)</a:t>
            </a:r>
            <a:r>
              <a:rPr lang="pt-BR" sz="2100" b="1" dirty="0" smtClean="0">
                <a:sym typeface="Wingdings 2"/>
              </a:rPr>
              <a:t>   </a:t>
            </a:r>
          </a:p>
          <a:p>
            <a:r>
              <a:rPr lang="pt-BR" sz="2100" dirty="0" smtClean="0">
                <a:sym typeface="Wingdings 2"/>
              </a:rPr>
              <a:t>CGE-RJ: 	 </a:t>
            </a:r>
            <a:r>
              <a:rPr lang="pt-BR" sz="2100" dirty="0" smtClean="0">
                <a:solidFill>
                  <a:srgbClr val="002060"/>
                </a:solidFill>
                <a:sym typeface="Wingdings 2"/>
              </a:rPr>
              <a:t>- Auditoria Interna </a:t>
            </a:r>
            <a:r>
              <a:rPr lang="pt-BR" sz="2100" b="1" dirty="0" smtClean="0">
                <a:solidFill>
                  <a:srgbClr val="002060"/>
                </a:solidFill>
                <a:sym typeface="Wingdings 2"/>
              </a:rPr>
              <a:t>        </a:t>
            </a:r>
            <a:r>
              <a:rPr lang="pt-BR" sz="2100" dirty="0" smtClean="0">
                <a:solidFill>
                  <a:srgbClr val="002060"/>
                </a:solidFill>
                <a:sym typeface="Wingdings 2"/>
              </a:rPr>
              <a:t>- Ouvidoria </a:t>
            </a:r>
            <a:r>
              <a:rPr lang="pt-BR" sz="2100" b="1" dirty="0" smtClean="0">
                <a:solidFill>
                  <a:srgbClr val="002060"/>
                </a:solidFill>
                <a:sym typeface="Wingdings 2"/>
              </a:rPr>
              <a:t>        </a:t>
            </a:r>
            <a:r>
              <a:rPr lang="pt-BR" sz="2100" dirty="0" smtClean="0">
                <a:solidFill>
                  <a:srgbClr val="002060"/>
                </a:solidFill>
                <a:sym typeface="Wingdings 2"/>
              </a:rPr>
              <a:t>- Corregedoria </a:t>
            </a:r>
            <a:r>
              <a:rPr lang="pt-BR" sz="2100" b="1" dirty="0" smtClean="0">
                <a:solidFill>
                  <a:srgbClr val="002060"/>
                </a:solidFill>
                <a:sym typeface="Wingdings 2"/>
              </a:rPr>
              <a:t></a:t>
            </a:r>
            <a:endParaRPr lang="pt-BR" sz="2100" b="1" dirty="0" smtClean="0">
              <a:solidFill>
                <a:srgbClr val="002060"/>
              </a:solidFill>
            </a:endParaRPr>
          </a:p>
          <a:p>
            <a:endParaRPr lang="pt-BR" sz="1200" dirty="0" smtClean="0"/>
          </a:p>
          <a:p>
            <a:r>
              <a:rPr lang="pt-BR" sz="2100" dirty="0" smtClean="0"/>
              <a:t>Laboratório de criação para desenvolver ações e disseminar materiais produzidos,</a:t>
            </a:r>
            <a:r>
              <a:rPr lang="pt-BR" sz="2400" dirty="0" smtClean="0"/>
              <a:t> </a:t>
            </a:r>
            <a:r>
              <a:rPr lang="pt-BR" sz="2100" dirty="0" smtClean="0"/>
              <a:t>apoiando os órgãos/entidades a elaborar seus Programas de Integridade</a:t>
            </a:r>
          </a:p>
          <a:p>
            <a:pPr>
              <a:buFontTx/>
              <a:buChar char="-"/>
            </a:pPr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31" t="2358" r="8641" b="2645"/>
          <a:stretch/>
        </p:blipFill>
        <p:spPr>
          <a:xfrm>
            <a:off x="1400175" y="3041664"/>
            <a:ext cx="7000876" cy="3763466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 rot="10800000">
            <a:off x="8317309" y="5871939"/>
            <a:ext cx="1152128" cy="535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4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4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BOAS PRÁTICAS</a:t>
            </a:r>
          </a:p>
          <a:p>
            <a:endParaRPr lang="pt-BR" sz="2000" i="1" dirty="0" smtClean="0"/>
          </a:p>
          <a:p>
            <a:pPr marL="457200" indent="-457200"/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ARCABOUÇO ÉTICO</a:t>
            </a:r>
          </a:p>
          <a:p>
            <a:pPr>
              <a:tabLst>
                <a:tab pos="3411538" algn="l"/>
              </a:tabLst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Elaboração do Código de Ética e de Conduta dos Servidores da CGE-RJ </a:t>
            </a:r>
          </a:p>
          <a:p>
            <a:pPr>
              <a:tabLst>
                <a:tab pos="3411538" algn="l"/>
              </a:tabLst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Comissão de Ética da CGE-RJ e aprovação de seu Regimento Interno </a:t>
            </a:r>
          </a:p>
          <a:p>
            <a:pPr>
              <a:tabLst>
                <a:tab pos="3411538" algn="l"/>
              </a:tabLst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Designação dos integrantes da Comissão de Ética da CGE-RJ</a:t>
            </a:r>
          </a:p>
          <a:p>
            <a:pPr>
              <a:tabLst>
                <a:tab pos="3411538" algn="l"/>
              </a:tabLst>
            </a:pPr>
            <a:endParaRPr lang="pt-B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/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PLANO DE INTEGRIDADE</a:t>
            </a:r>
          </a:p>
          <a:p>
            <a:pPr>
              <a:tabLst>
                <a:tab pos="3411538" algn="l"/>
              </a:tabLst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Elaboração do Plano de Integridade da CGE-RJ</a:t>
            </a:r>
          </a:p>
          <a:p>
            <a:pPr>
              <a:tabLst>
                <a:tab pos="3411538" algn="l"/>
              </a:tabLst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Construção do Guia para Estruturação do Plano de </a:t>
            </a:r>
            <a:r>
              <a:rPr lang="pt-BR" sz="1600" dirty="0" smtClean="0"/>
              <a:t>Integridade</a:t>
            </a:r>
          </a:p>
          <a:p>
            <a:pPr marL="457200" indent="-457200"/>
            <a:endParaRPr lang="pt-BR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/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GESTÃO DE RISCOS À INTEGRIDADE</a:t>
            </a:r>
          </a:p>
          <a:p>
            <a:pPr>
              <a:buFontTx/>
              <a:buChar char="-"/>
            </a:pPr>
            <a:r>
              <a:rPr lang="pt-BR" sz="1600" dirty="0" smtClean="0"/>
              <a:t> Sistema de gestão de riscos à integridade</a:t>
            </a:r>
          </a:p>
          <a:p>
            <a:pPr>
              <a:buFontTx/>
              <a:buChar char="-"/>
            </a:pPr>
            <a:r>
              <a:rPr lang="pt-BR" sz="1600" dirty="0" smtClean="0"/>
              <a:t> Ferramenta </a:t>
            </a:r>
            <a:r>
              <a:rPr lang="pt-BR" sz="1600" dirty="0" err="1" smtClean="0"/>
              <a:t>e-Prevenção</a:t>
            </a:r>
            <a:endParaRPr lang="pt-BR" sz="1600" dirty="0" smtClean="0"/>
          </a:p>
          <a:p>
            <a:endParaRPr lang="pt-BR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/>
            <a:r>
              <a:rPr lang="pt-B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COMUNICAÇÃO </a:t>
            </a:r>
          </a:p>
          <a:p>
            <a:pPr>
              <a:buFontTx/>
              <a:buChar char="-"/>
            </a:pPr>
            <a:r>
              <a:rPr lang="pt-BR" sz="1600" dirty="0" smtClean="0"/>
              <a:t> Criação de identidade visual</a:t>
            </a:r>
          </a:p>
          <a:p>
            <a:pPr>
              <a:buFontTx/>
              <a:buChar char="-"/>
            </a:pPr>
            <a:r>
              <a:rPr lang="pt-BR" sz="1600" dirty="0" smtClean="0"/>
              <a:t> Páginas da Integridade Pública</a:t>
            </a:r>
          </a:p>
          <a:p>
            <a:pPr>
              <a:buFontTx/>
              <a:buChar char="-"/>
            </a:pPr>
            <a:r>
              <a:rPr lang="pt-BR" sz="1600" dirty="0" smtClean="0"/>
              <a:t> Criação e divulgação de vídeos              </a:t>
            </a:r>
          </a:p>
          <a:p>
            <a:pPr>
              <a:buFontTx/>
              <a:buChar char="-"/>
            </a:pPr>
            <a:r>
              <a:rPr lang="pt-BR" sz="1600" dirty="0" smtClean="0"/>
              <a:t> Spot de rádio </a:t>
            </a:r>
          </a:p>
          <a:p>
            <a:pPr>
              <a:buFontTx/>
              <a:buChar char="-"/>
            </a:pPr>
            <a:r>
              <a:rPr lang="pt-BR" sz="1600" dirty="0" smtClean="0"/>
              <a:t> Elaboração de cartazes  </a:t>
            </a:r>
          </a:p>
          <a:p>
            <a:r>
              <a:rPr lang="pt-BR" sz="1600" dirty="0" smtClean="0"/>
              <a:t>- Criação da “Rede  Integridade” – em andamento</a:t>
            </a:r>
          </a:p>
          <a:p>
            <a:endParaRPr lang="pt-BR" sz="1600" dirty="0" smtClean="0"/>
          </a:p>
          <a:p>
            <a:endParaRPr lang="pt-BR" sz="16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</p:txBody>
      </p:sp>
      <p:pic>
        <p:nvPicPr>
          <p:cNvPr id="10" name="Imagem 9" descr="Prancheta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1384" y="5926024"/>
            <a:ext cx="2917604" cy="584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67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3" y="260649"/>
            <a:ext cx="9289031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ARCABOUÇO ÉTICO</a:t>
            </a:r>
          </a:p>
          <a:p>
            <a:endParaRPr lang="pt-BR" sz="2000" i="1" dirty="0" smtClean="0"/>
          </a:p>
          <a:p>
            <a:r>
              <a:rPr lang="pt-BR" sz="2800" i="1" dirty="0" smtClean="0"/>
              <a:t>Essencial nas atividades </a:t>
            </a:r>
          </a:p>
          <a:p>
            <a:pPr algn="just"/>
            <a:r>
              <a:rPr lang="pt-BR" sz="2800" i="1" dirty="0" smtClean="0"/>
              <a:t>Em ambientes profissionais éticos, os servidores trabalham com princípios, comportamentos e regras morais</a:t>
            </a:r>
          </a:p>
          <a:p>
            <a:endParaRPr lang="pt-BR" sz="2400" dirty="0" smtClean="0"/>
          </a:p>
          <a:p>
            <a:pPr>
              <a:tabLst>
                <a:tab pos="3411538" algn="l"/>
              </a:tabLst>
            </a:pP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Elaboração do Código de Ética e de</a:t>
            </a:r>
          </a:p>
          <a:p>
            <a:pPr>
              <a:tabLst>
                <a:tab pos="3411538" algn="l"/>
              </a:tabLst>
            </a:pP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Conduta dos Servidores da CGE-RJ 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GT com representantes das áreas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Minuta submetida à consulta e sugestões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Resolução CGE-RJ nº 92/2021</a:t>
            </a:r>
          </a:p>
          <a:p>
            <a:pPr>
              <a:tabLst>
                <a:tab pos="3411538" algn="l"/>
              </a:tabLst>
            </a:pPr>
            <a:r>
              <a:rPr lang="pt-BR" sz="2400" dirty="0">
                <a:solidFill>
                  <a:srgbClr val="002060"/>
                </a:solidFill>
              </a:rPr>
              <a:t>	</a:t>
            </a:r>
            <a:r>
              <a:rPr lang="pt-BR" sz="2400" dirty="0" smtClean="0">
                <a:solidFill>
                  <a:srgbClr val="002060"/>
                </a:solidFill>
              </a:rPr>
              <a:t>- </a:t>
            </a:r>
            <a:r>
              <a:rPr lang="pt-BR" sz="1600" dirty="0">
                <a:solidFill>
                  <a:srgbClr val="002060"/>
                </a:solidFill>
              </a:rPr>
              <a:t>http://</a:t>
            </a:r>
            <a:r>
              <a:rPr lang="pt-BR" sz="1600" dirty="0" smtClean="0">
                <a:solidFill>
                  <a:srgbClr val="002060"/>
                </a:solidFill>
              </a:rPr>
              <a:t>www.cge.rj.gov.br/integridade-publica/codigo-de-etica-</a:t>
            </a:r>
          </a:p>
          <a:p>
            <a:pPr>
              <a:tabLst>
                <a:tab pos="3411538" algn="l"/>
              </a:tabLst>
            </a:pPr>
            <a:r>
              <a:rPr lang="pt-BR" sz="1600" dirty="0" smtClean="0">
                <a:solidFill>
                  <a:srgbClr val="002060"/>
                </a:solidFill>
              </a:rPr>
              <a:t>	</a:t>
            </a:r>
            <a:r>
              <a:rPr lang="pt-BR" sz="1600" dirty="0">
                <a:solidFill>
                  <a:srgbClr val="002060"/>
                </a:solidFill>
              </a:rPr>
              <a:t> </a:t>
            </a:r>
            <a:r>
              <a:rPr lang="pt-BR" sz="1600" dirty="0" smtClean="0">
                <a:solidFill>
                  <a:srgbClr val="002060"/>
                </a:solidFill>
              </a:rPr>
              <a:t>   e-de-conduta-profissional-dos-servidores-da-</a:t>
            </a:r>
            <a:r>
              <a:rPr lang="pt-BR" sz="1600" dirty="0" err="1" smtClean="0">
                <a:solidFill>
                  <a:srgbClr val="002060"/>
                </a:solidFill>
              </a:rPr>
              <a:t>cge</a:t>
            </a:r>
            <a:r>
              <a:rPr lang="pt-BR" sz="1600" dirty="0" smtClean="0">
                <a:solidFill>
                  <a:srgbClr val="002060"/>
                </a:solidFill>
              </a:rPr>
              <a:t>-</a:t>
            </a:r>
            <a:r>
              <a:rPr lang="pt-BR" sz="1600" dirty="0" err="1" smtClean="0">
                <a:solidFill>
                  <a:srgbClr val="002060"/>
                </a:solidFill>
              </a:rPr>
              <a:t>rj</a:t>
            </a:r>
            <a:r>
              <a:rPr lang="pt-BR" sz="1600" dirty="0">
                <a:solidFill>
                  <a:srgbClr val="002060"/>
                </a:solidFill>
              </a:rPr>
              <a:t>/</a:t>
            </a:r>
            <a:endParaRPr lang="pt-BR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</p:txBody>
      </p:sp>
      <p:pic>
        <p:nvPicPr>
          <p:cNvPr id="8" name="Imagem 7" descr="lup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245" y="88900"/>
            <a:ext cx="1872208" cy="13995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9" y="2570618"/>
            <a:ext cx="2808312" cy="3967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9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" y="0"/>
            <a:ext cx="9692934" cy="6857999"/>
          </a:xfrm>
          <a:prstGeom prst="rect">
            <a:avLst/>
          </a:prstGeom>
        </p:spPr>
      </p:pic>
      <p:pic>
        <p:nvPicPr>
          <p:cNvPr id="8" name="Imagem 7" descr="lup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245" y="88900"/>
            <a:ext cx="1872208" cy="13995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15" t="34442" r="34836" b="26890"/>
          <a:stretch/>
        </p:blipFill>
        <p:spPr bwMode="auto">
          <a:xfrm>
            <a:off x="407055" y="1268760"/>
            <a:ext cx="2869693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8" t="34207" r="63848" b="34273"/>
          <a:stretch/>
        </p:blipFill>
        <p:spPr bwMode="auto">
          <a:xfrm>
            <a:off x="407056" y="4725144"/>
            <a:ext cx="2869693" cy="174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2413" y="278227"/>
            <a:ext cx="9217024" cy="818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ARCABOUÇO ÉTICO</a:t>
            </a:r>
          </a:p>
          <a:p>
            <a:endParaRPr lang="pt-BR" i="1" dirty="0" smtClean="0"/>
          </a:p>
          <a:p>
            <a:endParaRPr lang="pt-BR" sz="100" dirty="0" smtClean="0"/>
          </a:p>
          <a:p>
            <a:pPr>
              <a:tabLst>
                <a:tab pos="3411538" algn="l"/>
              </a:tabLst>
            </a:pP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Comissão de Ética da CGE-RJ e </a:t>
            </a:r>
          </a:p>
          <a:p>
            <a:pPr>
              <a:tabLst>
                <a:tab pos="3411538" algn="l"/>
              </a:tabLst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aprovação de seu Regimento Interno 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Participação de diversas áreas</a:t>
            </a:r>
            <a:endParaRPr lang="pt-BR" sz="2400" dirty="0">
              <a:solidFill>
                <a:srgbClr val="002060"/>
              </a:solidFill>
            </a:endParaRP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Integra o Sistema de Gestão de Ética Pública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Orientar, responder a consultas e aplicar </a:t>
            </a:r>
            <a:r>
              <a:rPr lang="pt-BR" sz="2400" dirty="0">
                <a:solidFill>
                  <a:srgbClr val="002060"/>
                </a:solidFill>
              </a:rPr>
              <a:t>	 </a:t>
            </a:r>
            <a:r>
              <a:rPr lang="pt-BR" sz="2400" dirty="0" smtClean="0">
                <a:solidFill>
                  <a:srgbClr val="002060"/>
                </a:solidFill>
              </a:rPr>
              <a:t> o Código de Ética e de Conduta 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</a:t>
            </a:r>
            <a:r>
              <a:rPr lang="pt-BR" sz="2400" dirty="0">
                <a:solidFill>
                  <a:srgbClr val="002060"/>
                </a:solidFill>
              </a:rPr>
              <a:t>Resolução CGE-RJ nº </a:t>
            </a:r>
            <a:r>
              <a:rPr lang="pt-BR" sz="2400" dirty="0" smtClean="0">
                <a:solidFill>
                  <a:srgbClr val="002060"/>
                </a:solidFill>
              </a:rPr>
              <a:t>100/2021</a:t>
            </a:r>
          </a:p>
          <a:p>
            <a:pPr>
              <a:tabLst>
                <a:tab pos="3411538" algn="l"/>
              </a:tabLst>
            </a:pPr>
            <a:r>
              <a:rPr lang="pt-BR" sz="2400" dirty="0">
                <a:solidFill>
                  <a:srgbClr val="002060"/>
                </a:solidFill>
              </a:rPr>
              <a:t>	- </a:t>
            </a:r>
            <a:r>
              <a:rPr lang="pt-BR" sz="1600" dirty="0">
                <a:solidFill>
                  <a:srgbClr val="002060"/>
                </a:solidFill>
              </a:rPr>
              <a:t>http://www.cge.rj.gov.br/wp-content/uploads/2021/09</a:t>
            </a:r>
            <a:r>
              <a:rPr lang="pt-BR" sz="1600" dirty="0" smtClean="0">
                <a:solidFill>
                  <a:srgbClr val="002060"/>
                </a:solidFill>
              </a:rPr>
              <a:t>/</a:t>
            </a:r>
          </a:p>
          <a:p>
            <a:pPr>
              <a:tabLst>
                <a:tab pos="3411538" algn="l"/>
              </a:tabLst>
            </a:pPr>
            <a:r>
              <a:rPr lang="pt-BR" sz="1600" dirty="0">
                <a:solidFill>
                  <a:srgbClr val="002060"/>
                </a:solidFill>
              </a:rPr>
              <a:t>	 </a:t>
            </a:r>
            <a:r>
              <a:rPr lang="pt-BR" sz="1600" dirty="0" smtClean="0">
                <a:solidFill>
                  <a:srgbClr val="002060"/>
                </a:solidFill>
              </a:rPr>
              <a:t>  Resolu%C3%A7%C3%A3o-100.pdf</a:t>
            </a:r>
          </a:p>
          <a:p>
            <a:pPr>
              <a:tabLst>
                <a:tab pos="3411538" algn="l"/>
              </a:tabLst>
            </a:pPr>
            <a:endParaRPr lang="pt-BR" dirty="0" smtClean="0"/>
          </a:p>
          <a:p>
            <a:pPr>
              <a:tabLst>
                <a:tab pos="3411538" algn="l"/>
              </a:tabLst>
            </a:pP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Designação dos integrantes da </a:t>
            </a:r>
          </a:p>
          <a:p>
            <a:pPr>
              <a:tabLst>
                <a:tab pos="3411538" algn="l"/>
              </a:tabLst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Comissão de Ética da CGE-RJ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Todas as macrofunções representadas</a:t>
            </a:r>
            <a:endParaRPr lang="pt-BR" sz="1800" dirty="0" smtClean="0">
              <a:solidFill>
                <a:srgbClr val="002060"/>
              </a:solidFill>
            </a:endParaRP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</a:t>
            </a:r>
            <a:r>
              <a:rPr lang="pt-BR" sz="2400" dirty="0">
                <a:solidFill>
                  <a:srgbClr val="002060"/>
                </a:solidFill>
              </a:rPr>
              <a:t>Resolução CGE-RJ nº </a:t>
            </a:r>
            <a:r>
              <a:rPr lang="pt-BR" sz="2400" dirty="0" smtClean="0">
                <a:solidFill>
                  <a:srgbClr val="002060"/>
                </a:solidFill>
              </a:rPr>
              <a:t>101/2021</a:t>
            </a:r>
          </a:p>
          <a:p>
            <a:pPr>
              <a:tabLst>
                <a:tab pos="3411538" algn="l"/>
              </a:tabLst>
            </a:pPr>
            <a:r>
              <a:rPr lang="pt-BR" sz="2400" dirty="0">
                <a:solidFill>
                  <a:srgbClr val="002060"/>
                </a:solidFill>
              </a:rPr>
              <a:t>	- </a:t>
            </a:r>
            <a:r>
              <a:rPr lang="pt-BR" sz="1600" dirty="0">
                <a:solidFill>
                  <a:srgbClr val="002060"/>
                </a:solidFill>
              </a:rPr>
              <a:t>http://www.cge.rj.gov.br/wp-content/uploads/2021/10</a:t>
            </a:r>
            <a:r>
              <a:rPr lang="pt-BR" sz="1600" dirty="0" smtClean="0">
                <a:solidFill>
                  <a:srgbClr val="002060"/>
                </a:solidFill>
              </a:rPr>
              <a:t>/</a:t>
            </a:r>
          </a:p>
          <a:p>
            <a:pPr>
              <a:tabLst>
                <a:tab pos="3411538" algn="l"/>
              </a:tabLst>
            </a:pPr>
            <a:r>
              <a:rPr lang="pt-BR" sz="1600" dirty="0">
                <a:solidFill>
                  <a:srgbClr val="002060"/>
                </a:solidFill>
              </a:rPr>
              <a:t>	 </a:t>
            </a:r>
            <a:r>
              <a:rPr lang="pt-BR" sz="1600" dirty="0" smtClean="0">
                <a:solidFill>
                  <a:srgbClr val="002060"/>
                </a:solidFill>
              </a:rPr>
              <a:t>   Resolu%C3%A7%C3%A3o-101.pdf</a:t>
            </a:r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  <a:p>
            <a:endParaRPr lang="pt-B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" y="0"/>
            <a:ext cx="9692934" cy="68579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414" y="260649"/>
            <a:ext cx="9217024" cy="605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PLANO DE INTEGRIDADE</a:t>
            </a:r>
          </a:p>
          <a:p>
            <a:endParaRPr lang="pt-BR" sz="2400" i="1" dirty="0" smtClean="0"/>
          </a:p>
          <a:p>
            <a:r>
              <a:rPr lang="pt-BR" sz="2650" i="1" dirty="0" smtClean="0"/>
              <a:t>Conjunto de ações que busca fomentar a cultura </a:t>
            </a:r>
          </a:p>
          <a:p>
            <a:pPr algn="just"/>
            <a:r>
              <a:rPr lang="pt-BR" sz="2650" i="1" dirty="0" smtClean="0"/>
              <a:t>da ética, integridade e transparência, norteando a administração para a entrega dos resultados esperados pela sociedade</a:t>
            </a:r>
          </a:p>
          <a:p>
            <a:endParaRPr lang="pt-BR" sz="1200" dirty="0" smtClean="0"/>
          </a:p>
          <a:p>
            <a:pPr>
              <a:tabLst>
                <a:tab pos="3411538" algn="l"/>
              </a:tabLst>
            </a:pP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Elaboração do Plano de Integridade</a:t>
            </a:r>
          </a:p>
          <a:p>
            <a:pPr>
              <a:tabLst>
                <a:tab pos="3411538" algn="l"/>
              </a:tabLst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 CGE-RJ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</a:t>
            </a:r>
            <a:r>
              <a:rPr lang="pt-BR" sz="2400" dirty="0">
                <a:solidFill>
                  <a:srgbClr val="002060"/>
                </a:solidFill>
              </a:rPr>
              <a:t>GT com representantes das áreas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- 4 eixos, 8 fases e 6 áreas relevantes 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CGU, outras Controladorias e outros </a:t>
            </a:r>
          </a:p>
          <a:p>
            <a:pPr>
              <a:tabLst>
                <a:tab pos="3411538" algn="l"/>
              </a:tabLst>
            </a:pPr>
            <a:r>
              <a:rPr lang="pt-BR" sz="2400" dirty="0">
                <a:solidFill>
                  <a:srgbClr val="002060"/>
                </a:solidFill>
              </a:rPr>
              <a:t>	</a:t>
            </a:r>
            <a:r>
              <a:rPr lang="pt-BR" sz="2400" dirty="0" smtClean="0">
                <a:solidFill>
                  <a:srgbClr val="002060"/>
                </a:solidFill>
              </a:rPr>
              <a:t>  órgãos/entidades</a:t>
            </a:r>
          </a:p>
          <a:p>
            <a:pPr>
              <a:tabLst>
                <a:tab pos="3411538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	- Resolução CGE-RJ nº 105/2021</a:t>
            </a:r>
          </a:p>
          <a:p>
            <a:pPr>
              <a:tabLst>
                <a:tab pos="3411538" algn="l"/>
              </a:tabLst>
            </a:pPr>
            <a:r>
              <a:rPr lang="pt-BR" sz="2400" dirty="0">
                <a:solidFill>
                  <a:srgbClr val="002060"/>
                </a:solidFill>
              </a:rPr>
              <a:t>	</a:t>
            </a:r>
            <a:r>
              <a:rPr lang="pt-BR" sz="2400" dirty="0" smtClean="0">
                <a:solidFill>
                  <a:srgbClr val="002060"/>
                </a:solidFill>
              </a:rPr>
              <a:t>- </a:t>
            </a:r>
            <a:r>
              <a:rPr lang="pt-BR" sz="1600" dirty="0">
                <a:solidFill>
                  <a:srgbClr val="002060"/>
                </a:solidFill>
              </a:rPr>
              <a:t>http://</a:t>
            </a:r>
            <a:r>
              <a:rPr lang="pt-BR" sz="1600" dirty="0" smtClean="0">
                <a:solidFill>
                  <a:srgbClr val="002060"/>
                </a:solidFill>
              </a:rPr>
              <a:t>www.cge.rj.gov.br/integridade-publica/plano-de-</a:t>
            </a:r>
          </a:p>
          <a:p>
            <a:pPr>
              <a:tabLst>
                <a:tab pos="3411538" algn="l"/>
              </a:tabLst>
            </a:pPr>
            <a:r>
              <a:rPr lang="pt-BR" sz="1600" dirty="0">
                <a:solidFill>
                  <a:srgbClr val="002060"/>
                </a:solidFill>
              </a:rPr>
              <a:t>	</a:t>
            </a:r>
            <a:r>
              <a:rPr lang="pt-BR" sz="1600" dirty="0" smtClean="0">
                <a:solidFill>
                  <a:srgbClr val="002060"/>
                </a:solidFill>
              </a:rPr>
              <a:t>    integridade-da-</a:t>
            </a:r>
            <a:r>
              <a:rPr lang="pt-BR" sz="1600" dirty="0" err="1" smtClean="0">
                <a:solidFill>
                  <a:srgbClr val="002060"/>
                </a:solidFill>
              </a:rPr>
              <a:t>cge</a:t>
            </a:r>
            <a:r>
              <a:rPr lang="pt-BR" sz="1600" dirty="0" smtClean="0">
                <a:solidFill>
                  <a:srgbClr val="002060"/>
                </a:solidFill>
              </a:rPr>
              <a:t>-</a:t>
            </a:r>
            <a:r>
              <a:rPr lang="pt-BR" sz="1600" dirty="0" err="1" smtClean="0">
                <a:solidFill>
                  <a:srgbClr val="002060"/>
                </a:solidFill>
              </a:rPr>
              <a:t>rj</a:t>
            </a:r>
            <a:r>
              <a:rPr lang="pt-BR" sz="1600" dirty="0">
                <a:solidFill>
                  <a:srgbClr val="002060"/>
                </a:solidFill>
              </a:rPr>
              <a:t>/</a:t>
            </a:r>
            <a:endParaRPr lang="pt-BR" sz="1600" dirty="0" smtClean="0">
              <a:solidFill>
                <a:srgbClr val="002060"/>
              </a:solidFill>
            </a:endParaRPr>
          </a:p>
          <a:p>
            <a:endParaRPr lang="pt-BR" sz="2400" dirty="0" smtClean="0">
              <a:solidFill>
                <a:srgbClr val="002060"/>
              </a:solidFill>
            </a:endParaRPr>
          </a:p>
        </p:txBody>
      </p:sp>
      <p:pic>
        <p:nvPicPr>
          <p:cNvPr id="8" name="Imagem 7" descr="IMAGEM PLANO DE INTEGRIDADE X PROGR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245" y="91232"/>
            <a:ext cx="1876400" cy="144015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7" y="2588432"/>
            <a:ext cx="2806984" cy="3967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890</Words>
  <Application>Microsoft Office PowerPoint</Application>
  <PresentationFormat>Personalizar</PresentationFormat>
  <Paragraphs>299</Paragraphs>
  <Slides>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Vanderson de Souza Nascimento</dc:creator>
  <cp:lastModifiedBy>roliveira</cp:lastModifiedBy>
  <cp:revision>204</cp:revision>
  <dcterms:created xsi:type="dcterms:W3CDTF">2022-02-07T19:25:21Z</dcterms:created>
  <dcterms:modified xsi:type="dcterms:W3CDTF">2022-02-24T18:18:23Z</dcterms:modified>
</cp:coreProperties>
</file>