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ink/ink6.xml" ContentType="application/inkml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4.xml" ContentType="application/inkml+xml"/>
  <Override PartName="/ppt/ink/ink5.xml" ContentType="application/inkml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notesMasterIdLst>
    <p:notesMasterId r:id="rId10"/>
  </p:notesMasterIdLst>
  <p:sldIdLst>
    <p:sldId id="256" r:id="rId2"/>
    <p:sldId id="268" r:id="rId3"/>
    <p:sldId id="258" r:id="rId4"/>
    <p:sldId id="267" r:id="rId5"/>
    <p:sldId id="269" r:id="rId6"/>
    <p:sldId id="260" r:id="rId7"/>
    <p:sldId id="270" r:id="rId8"/>
    <p:sldId id="259" r:id="rId9"/>
  </p:sldIdLst>
  <p:sldSz cx="972185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0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22" autoAdjust="0"/>
    <p:restoredTop sz="94250" autoAdjust="0"/>
  </p:normalViewPr>
  <p:slideViewPr>
    <p:cSldViewPr>
      <p:cViewPr varScale="1">
        <p:scale>
          <a:sx n="86" d="100"/>
          <a:sy n="86" d="100"/>
        </p:scale>
        <p:origin x="-1170" y="-84"/>
      </p:cViewPr>
      <p:guideLst>
        <p:guide orient="horz" pos="2160"/>
        <p:guide pos="30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5T00:19:25.890"/>
    </inkml:context>
    <inkml:brush xml:id="br0">
      <inkml:brushProperty name="width" value="0.1" units="cm"/>
      <inkml:brushProperty name="height" value="0.6" units="cm"/>
      <inkml:brushProperty name="color" value="#008C3A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5T00:19:39.226"/>
    </inkml:context>
    <inkml:brush xml:id="br0">
      <inkml:brushProperty name="width" value="0.1" units="cm"/>
      <inkml:brushProperty name="height" value="0.6" units="cm"/>
      <inkml:brushProperty name="color" value="#008C3A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5T00:19:45.322"/>
    </inkml:context>
    <inkml:brush xml:id="br0">
      <inkml:brushProperty name="width" value="0.1" units="cm"/>
      <inkml:brushProperty name="height" value="0.6" units="cm"/>
      <inkml:brushProperty name="color" value="#008C3A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5T00:19:46.855"/>
    </inkml:context>
    <inkml:brush xml:id="br0">
      <inkml:brushProperty name="width" value="0.1" units="cm"/>
      <inkml:brushProperty name="height" value="0.6" units="cm"/>
      <inkml:brushProperty name="color" value="#008C3A"/>
      <inkml:brushProperty name="ignorePressure" value="1"/>
      <inkml:brushProperty name="inkEffects" value="pencil"/>
    </inkml:brush>
  </inkml:definitions>
  <inkml:trace contextRef="#ctx0" brushRef="#br0">2826 68,'-16'8,"-33"11,-25 6,-24 3,-8-3,3-6,10-7,14-4,3-5,-5-2,-22-1,-32-5,-27-2,-2-3,4 0,-5-11,-1-5,-1 1,3 1,18 1,25 3,22 7,23 4,21 4,11 3,5-2,6 0,4 0,7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5T00:19:47.699"/>
    </inkml:context>
    <inkml:brush xml:id="br0">
      <inkml:brushProperty name="width" value="0.1" units="cm"/>
      <inkml:brushProperty name="height" value="0.6" units="cm"/>
      <inkml:brushProperty name="color" value="#008C3A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5T00:19:48.998"/>
    </inkml:context>
    <inkml:brush xml:id="br0">
      <inkml:brushProperty name="width" value="0.1" units="cm"/>
      <inkml:brushProperty name="height" value="0.6" units="cm"/>
      <inkml:brushProperty name="color" value="#008C3A"/>
      <inkml:brushProperty name="ignorePressure" value="1"/>
      <inkml:brushProperty name="inkEffects" value="pencil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23AE7-678A-4C86-8FE5-A851B08D0A9F}" type="datetimeFigureOut">
              <a:rPr lang="pt-BR" smtClean="0"/>
              <a:pPr/>
              <a:t>24/02/2022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41425" y="1143000"/>
            <a:ext cx="4375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45E15-BAB2-46D5-B9F8-EC1956B6844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0751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45E15-BAB2-46D5-B9F8-EC1956B6844B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17447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45E15-BAB2-46D5-B9F8-EC1956B6844B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01866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45E15-BAB2-46D5-B9F8-EC1956B6844B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38763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139" y="1122363"/>
            <a:ext cx="826357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231" y="3602038"/>
            <a:ext cx="72913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973A-7206-4531-89AD-EBABC28C2176}" type="datetimeFigureOut">
              <a:rPr lang="pt-BR" smtClean="0"/>
              <a:pPr/>
              <a:t>24/02/2022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0560-42CE-4233-8C03-DEBCD34DE36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08419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973A-7206-4531-89AD-EBABC28C2176}" type="datetimeFigureOut">
              <a:rPr lang="pt-BR" smtClean="0"/>
              <a:pPr/>
              <a:t>24/02/2022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0560-42CE-4233-8C03-DEBCD34DE36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3043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7199" y="365125"/>
            <a:ext cx="2096274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378" y="365125"/>
            <a:ext cx="6167299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973A-7206-4531-89AD-EBABC28C2176}" type="datetimeFigureOut">
              <a:rPr lang="pt-BR" smtClean="0"/>
              <a:pPr/>
              <a:t>24/02/2022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0560-42CE-4233-8C03-DEBCD34DE36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8162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973A-7206-4531-89AD-EBABC28C2176}" type="datetimeFigureOut">
              <a:rPr lang="pt-BR" smtClean="0"/>
              <a:pPr/>
              <a:t>24/02/2022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0560-42CE-4233-8C03-DEBCD34DE36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7638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14" y="1709740"/>
            <a:ext cx="838509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14" y="4589465"/>
            <a:ext cx="838509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973A-7206-4531-89AD-EBABC28C2176}" type="datetimeFigureOut">
              <a:rPr lang="pt-BR" smtClean="0"/>
              <a:pPr/>
              <a:t>24/02/2022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0560-42CE-4233-8C03-DEBCD34DE36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256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377" y="1825625"/>
            <a:ext cx="4131786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1687" y="1825625"/>
            <a:ext cx="4131786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973A-7206-4531-89AD-EBABC28C2176}" type="datetimeFigureOut">
              <a:rPr lang="pt-BR" smtClean="0"/>
              <a:pPr/>
              <a:t>24/02/2022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0560-42CE-4233-8C03-DEBCD34DE36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3705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643" y="365127"/>
            <a:ext cx="8385096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644" y="1681163"/>
            <a:ext cx="411279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644" y="2505075"/>
            <a:ext cx="411279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1687" y="1681163"/>
            <a:ext cx="413305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1687" y="2505075"/>
            <a:ext cx="4133053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973A-7206-4531-89AD-EBABC28C2176}" type="datetimeFigureOut">
              <a:rPr lang="pt-BR" smtClean="0"/>
              <a:pPr/>
              <a:t>24/02/2022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0560-42CE-4233-8C03-DEBCD34DE36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0824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973A-7206-4531-89AD-EBABC28C2176}" type="datetimeFigureOut">
              <a:rPr lang="pt-BR" smtClean="0"/>
              <a:pPr/>
              <a:t>24/02/2022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0560-42CE-4233-8C03-DEBCD34DE36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6640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973A-7206-4531-89AD-EBABC28C2176}" type="datetimeFigureOut">
              <a:rPr lang="pt-BR" smtClean="0"/>
              <a:pPr/>
              <a:t>24/02/2022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0560-42CE-4233-8C03-DEBCD34DE36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74283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643" y="457200"/>
            <a:ext cx="31355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3052" y="987427"/>
            <a:ext cx="49216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643" y="2057400"/>
            <a:ext cx="31355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973A-7206-4531-89AD-EBABC28C2176}" type="datetimeFigureOut">
              <a:rPr lang="pt-BR" smtClean="0"/>
              <a:pPr/>
              <a:t>24/02/2022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0560-42CE-4233-8C03-DEBCD34DE36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8459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643" y="457200"/>
            <a:ext cx="31355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3052" y="987427"/>
            <a:ext cx="4921687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643" y="2057400"/>
            <a:ext cx="31355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973A-7206-4531-89AD-EBABC28C2176}" type="datetimeFigureOut">
              <a:rPr lang="pt-BR" smtClean="0"/>
              <a:pPr/>
              <a:t>24/02/2022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0560-42CE-4233-8C03-DEBCD34DE36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7792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377" y="365127"/>
            <a:ext cx="83850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377" y="1825625"/>
            <a:ext cx="83850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377" y="6356352"/>
            <a:ext cx="2187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5973A-7206-4531-89AD-EBABC28C2176}" type="datetimeFigureOut">
              <a:rPr lang="pt-BR" smtClean="0"/>
              <a:pPr/>
              <a:t>24/02/2022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20363" y="6356352"/>
            <a:ext cx="32811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6057" y="6356352"/>
            <a:ext cx="2187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60560-42CE-4233-8C03-DEBCD34DE36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1262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04" y="0"/>
            <a:ext cx="969684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.png"/>
          <p:cNvPicPr>
            <a:picLocks noChangeAspect="1"/>
          </p:cNvPicPr>
          <p:nvPr/>
        </p:nvPicPr>
        <p:blipFill rotWithShape="1">
          <a:blip r:embed="rId2" cstate="print"/>
          <a:srcRect t="316" r="-12" b="-12"/>
          <a:stretch/>
        </p:blipFill>
        <p:spPr>
          <a:xfrm>
            <a:off x="0" y="1282"/>
            <a:ext cx="9721830" cy="685671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FAB799B-BC77-4816-B163-717A6FB25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485" y="162893"/>
            <a:ext cx="7560120" cy="1138975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A arte da integridade no contexto dos Acordos de Leniência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EF559F37-167E-4A59-8104-6C8699567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97" y="1490868"/>
            <a:ext cx="9289032" cy="5178132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corrupção trouxe efeitos danosos à sociedade por meio de práticas de suborno e de propina, fraude, e apropriação indébita e de desvios de recursos por parte de agentes públicos, efeitos que exigiram do Estado, em ações preventivas, estimular a integridade pública-privada para que seus agentes cumprir e preservar o interesse público.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 sempre os códigos de conduta e integridade no âmbito das entidades são tão bons para alcançar a plenitude por inibir comportamentos danosos de seus agentes, os acordos leniência é a prova de que a tábua da ética e integridade falhou na mitigação das práticas danosas.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Brasil, no efetivo combate a corrupção, editou a Lei nº 12.846, de 1º de agosto de 2013, e seu regulamento, o Decreto nº 8.420, de 18 de </a:t>
            </a: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março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2015.	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Decreto n° 46.366, de 19 de julho de 2018, passou a regulamentar, no âmbito estadual, a Lei Federal nº 12.846/2013, que dispõe sobre a responsabilização administrativa e civil de pessoas jurídica pela prática de atos contra a Administração Pública.</a:t>
            </a:r>
          </a:p>
          <a:p>
            <a:pPr marL="0" indent="0" algn="just">
              <a:buNone/>
            </a:pPr>
            <a:r>
              <a:rPr lang="pt-BR" sz="1800" dirty="0"/>
              <a:t>	</a:t>
            </a:r>
            <a:endParaRPr lang="pt-BR" sz="2000" dirty="0"/>
          </a:p>
        </p:txBody>
      </p:sp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A2BEA343-5634-463E-942A-9130D613F8B1}"/>
                  </a:ext>
                </a:extLst>
              </p14:cNvPr>
              <p14:cNvContentPartPr/>
              <p14:nvPr/>
            </p14:nvContentPartPr>
            <p14:xfrm>
              <a:off x="6152999" y="1119136"/>
              <a:ext cx="360" cy="36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p14="http://schemas.microsoft.com/office/powerpoint/2010/main" xmlns:aink="http://schemas.microsoft.com/office/drawing/2016/ink" xmlns:a16="http://schemas.microsoft.com/office/drawing/2014/main" xmlns="" id="{A2BEA343-5634-463E-942A-9130D613F8B1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134999" y="101149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5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A88829C8-7E82-4639-858F-01BEE7A9AFE3}"/>
                  </a:ext>
                </a:extLst>
              </p14:cNvPr>
              <p14:cNvContentPartPr/>
              <p14:nvPr/>
            </p14:nvContentPartPr>
            <p14:xfrm>
              <a:off x="6246959" y="1247296"/>
              <a:ext cx="360" cy="360"/>
            </p14:xfrm>
          </p:contentPart>
        </mc:Choice>
        <mc:Fallback>
          <p:pic>
            <p:nvPicPr>
              <p:cNvPr id="6" name="Tinta 5">
                <a:extLst>
                  <a:ext uri="{FF2B5EF4-FFF2-40B4-BE49-F238E27FC236}">
                    <a16:creationId xmlns:p14="http://schemas.microsoft.com/office/powerpoint/2010/main" xmlns:aink="http://schemas.microsoft.com/office/drawing/2016/ink" xmlns:a16="http://schemas.microsoft.com/office/drawing/2014/main" xmlns="" id="{A88829C8-7E82-4639-858F-01BEE7A9AFE3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228959" y="1139296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Agrupar 42">
            <a:extLst>
              <a:ext uri="{FF2B5EF4-FFF2-40B4-BE49-F238E27FC236}">
                <a16:creationId xmlns="" xmlns:a16="http://schemas.microsoft.com/office/drawing/2014/main" id="{25F411CD-0C6E-4AB4-8715-01E222B0B98A}"/>
              </a:ext>
            </a:extLst>
          </p:cNvPr>
          <p:cNvGrpSpPr/>
          <p:nvPr/>
        </p:nvGrpSpPr>
        <p:grpSpPr>
          <a:xfrm>
            <a:off x="5092439" y="1110496"/>
            <a:ext cx="1068840" cy="87480"/>
            <a:chOff x="5092439" y="1110496"/>
            <a:chExt cx="1068840" cy="87480"/>
          </a:xfrm>
        </p:grpSpPr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7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94DB6B19-66BF-425C-A12D-826D357B4A04}"/>
                    </a:ext>
                  </a:extLst>
                </p14:cNvPr>
                <p14:cNvContentPartPr/>
                <p14:nvPr/>
              </p14:nvContentPartPr>
              <p14:xfrm>
                <a:off x="6160919" y="1110496"/>
                <a:ext cx="360" cy="360"/>
              </p14:xfrm>
            </p:contentPart>
          </mc:Choice>
          <mc:Fallback>
            <p:pic>
              <p:nvPicPr>
                <p:cNvPr id="8" name="Tinta 7">
                  <a:extLst>
                    <a:ext uri="{FF2B5EF4-FFF2-40B4-BE49-F238E27FC236}">
                      <a16:creationId xmlns:p14="http://schemas.microsoft.com/office/powerpoint/2010/main" xmlns:aink="http://schemas.microsoft.com/office/drawing/2016/ink" xmlns:a16="http://schemas.microsoft.com/office/drawing/2014/main" xmlns="" id="{94DB6B19-66BF-425C-A12D-826D357B4A04}"/>
                    </a:ext>
                  </a:extLst>
                </p:cNvPr>
                <p:cNvPicPr/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6143279" y="100285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="" xmlns:aink="http://schemas.microsoft.com/office/drawing/2016/ink" xmlns:p14="http://schemas.microsoft.com/office/powerpoint/2010/main" Requires="p14 aink">
            <p:contentPart p14:bwMode="auto" r:id="rId9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0DE28C39-5BC4-45BA-A9B9-0E4A858FC9C3}"/>
                    </a:ext>
                  </a:extLst>
                </p14:cNvPr>
                <p14:cNvContentPartPr/>
                <p14:nvPr/>
              </p14:nvContentPartPr>
              <p14:xfrm>
                <a:off x="5092439" y="1120216"/>
                <a:ext cx="1017720" cy="77760"/>
              </p14:xfrm>
            </p:contentPart>
          </mc:Choice>
          <mc:Fallback>
            <p:pic>
              <p:nvPicPr>
                <p:cNvPr id="9" name="Tinta 8">
                  <a:extLst>
                    <a:ext uri="{FF2B5EF4-FFF2-40B4-BE49-F238E27FC236}">
                      <a16:creationId xmlns:p14="http://schemas.microsoft.com/office/powerpoint/2010/main" xmlns:aink="http://schemas.microsoft.com/office/drawing/2016/ink" xmlns:a16="http://schemas.microsoft.com/office/drawing/2014/main" xmlns="" id="{0DE28C39-5BC4-45BA-A9B9-0E4A858FC9C3}"/>
                    </a:ext>
                  </a:extLst>
                </p:cNvPr>
                <p:cNvPicPr/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5074799" y="1012576"/>
                  <a:ext cx="1053360" cy="29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1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3B67DCAF-7F4A-4FBC-87E8-25EE41B38E67}"/>
                  </a:ext>
                </a:extLst>
              </p14:cNvPr>
              <p14:cNvContentPartPr/>
              <p14:nvPr/>
            </p14:nvContentPartPr>
            <p14:xfrm>
              <a:off x="4169759" y="1068016"/>
              <a:ext cx="360" cy="360"/>
            </p14:xfrm>
          </p:contentPart>
        </mc:Choice>
        <mc:Fallback>
          <p:pic>
            <p:nvPicPr>
              <p:cNvPr id="11" name="Tinta 10">
                <a:extLst>
                  <a:ext uri="{FF2B5EF4-FFF2-40B4-BE49-F238E27FC236}">
                    <a16:creationId xmlns:p14="http://schemas.microsoft.com/office/powerpoint/2010/main" xmlns:aink="http://schemas.microsoft.com/office/drawing/2016/ink" xmlns:a16="http://schemas.microsoft.com/office/drawing/2014/main" xmlns="" id="{3B67DCAF-7F4A-4FBC-87E8-25EE41B38E67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4152119" y="96001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3">
            <p14:nvContentPartPr>
              <p14:cNvPr id="44" name="Tinta 43">
                <a:extLst>
                  <a:ext uri="{FF2B5EF4-FFF2-40B4-BE49-F238E27FC236}">
                    <a16:creationId xmlns:a16="http://schemas.microsoft.com/office/drawing/2014/main" id="{F4B4988D-9F8F-4B57-A7BA-4DEBC87F80D4}"/>
                  </a:ext>
                </a:extLst>
              </p14:cNvPr>
              <p14:cNvContentPartPr/>
              <p14:nvPr/>
            </p14:nvContentPartPr>
            <p14:xfrm>
              <a:off x="4460639" y="2349976"/>
              <a:ext cx="360" cy="360"/>
            </p14:xfrm>
          </p:contentPart>
        </mc:Choice>
        <mc:Fallback>
          <p:pic>
            <p:nvPicPr>
              <p:cNvPr id="44" name="Tinta 43">
                <a:extLst>
                  <a:ext uri="{FF2B5EF4-FFF2-40B4-BE49-F238E27FC236}">
                    <a16:creationId xmlns:p14="http://schemas.microsoft.com/office/powerpoint/2010/main" xmlns:aink="http://schemas.microsoft.com/office/drawing/2016/ink" xmlns:a16="http://schemas.microsoft.com/office/drawing/2014/main" xmlns="" id="{F4B4988D-9F8F-4B57-A7BA-4DEBC87F80D4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442639" y="2241976"/>
                <a:ext cx="36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708675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.png"/>
          <p:cNvPicPr>
            <a:picLocks noChangeAspect="1"/>
          </p:cNvPicPr>
          <p:nvPr/>
        </p:nvPicPr>
        <p:blipFill rotWithShape="1">
          <a:blip r:embed="rId3" cstate="print"/>
          <a:srcRect t="316" r="-12" b="-12"/>
          <a:stretch/>
        </p:blipFill>
        <p:spPr>
          <a:xfrm>
            <a:off x="0" y="6331"/>
            <a:ext cx="9721830" cy="6856718"/>
          </a:xfrm>
          <a:prstGeom prst="rect">
            <a:avLst/>
          </a:prstGeom>
        </p:spPr>
      </p:pic>
      <p:sp>
        <p:nvSpPr>
          <p:cNvPr id="39" name="Título 38">
            <a:extLst>
              <a:ext uri="{FF2B5EF4-FFF2-40B4-BE49-F238E27FC236}">
                <a16:creationId xmlns="" xmlns:a16="http://schemas.microsoft.com/office/drawing/2014/main" id="{CA2EA017-851A-48CB-AE15-A073540CF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77" y="188642"/>
            <a:ext cx="8385096" cy="643772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Programa de Integridade da Lei Anticorrupção</a:t>
            </a:r>
          </a:p>
        </p:txBody>
      </p:sp>
      <p:sp>
        <p:nvSpPr>
          <p:cNvPr id="41" name="Espaço Reservado para Conteúdo 40">
            <a:extLst>
              <a:ext uri="{FF2B5EF4-FFF2-40B4-BE49-F238E27FC236}">
                <a16:creationId xmlns="" xmlns:a16="http://schemas.microsoft.com/office/drawing/2014/main" id="{4FA47C96-D2EF-4E5A-AEE5-C6E39E2E7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405" y="832414"/>
            <a:ext cx="9361040" cy="5764938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</a:pPr>
            <a:r>
              <a:rPr lang="pt-BR" sz="2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partir da responsabilização administrativa e civil contida na Lei Anticorrupção, que passou a dispor quanto às pessoas jurídicas pela prática de atos contra a administração pública, nacional ou internacional, repercutiu maior integridade no relacionamento entre as empresas e o setor público, o incentivo para a instituição de programas de integridade por parte das empresas, inclusive utilizado como um dos fatores a ser considerado na dosimetria da sanção administrativa. 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pt-BR" sz="2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Segundo o Decreto Estadual n° 46.366/2018, o Acordo de Leniência será celebrado com as pessoas jurídicas responsáveis pela prática dos atos lesivos previstos na Lei Anticorrupção e dos ilícitos administrativos previstos na Lei de Licitações (Lei n° 8.666/1993), bem como previstos em outras normas que haja colaboração efetiva da pessoa jurídica com as investigações e processo administrativo.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Cabe destacar que os programas de integridade não têm formato específico ou geral para a gestão de riscos de desconformidade de conduta e integridade, no entanto, observa-se na disposição do art. 62, do Decreto Estadual n° 46.366/2018, o programa de integridade será avaliado, quanto à existência e aplicação, de acordo com os seguintes parâmetros, (são 15 parâmetros):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– comprometimento da alta direção da pessoa jurídica, incluídos os conselhos, evidenciado pelo apoio visível e inequívoco ao programa;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– padrões de conduta, código de ética, políticas e procedimentos de integridade, aplicáveis a todos os empregados e administradores, independentemente de cargo ou função exercidos;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 – padrões de conduta, código de ética, políticas de integridade estendidas, quando necessário a terceiros, tais como, fornecedores, prestadores de serviços, agentes intermediários e associados;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(...)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XV – monitoramento contínuo do programa de integridade visando seu aperfeiçoamento na prevenção, detecção e combate à ocorrência dos atos lesivos previstos no art. 5° da Lei n° 12.846/2013.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.png"/>
          <p:cNvPicPr>
            <a:picLocks noChangeAspect="1"/>
          </p:cNvPicPr>
          <p:nvPr/>
        </p:nvPicPr>
        <p:blipFill rotWithShape="1">
          <a:blip r:embed="rId3" cstate="print"/>
          <a:srcRect t="316" r="-12" b="-12"/>
          <a:stretch/>
        </p:blipFill>
        <p:spPr>
          <a:xfrm>
            <a:off x="0" y="0"/>
            <a:ext cx="9721830" cy="6856718"/>
          </a:xfrm>
          <a:prstGeom prst="rect">
            <a:avLst/>
          </a:prstGeom>
        </p:spPr>
      </p:pic>
      <p:sp>
        <p:nvSpPr>
          <p:cNvPr id="39" name="Título 38">
            <a:extLst>
              <a:ext uri="{FF2B5EF4-FFF2-40B4-BE49-F238E27FC236}">
                <a16:creationId xmlns="" xmlns:a16="http://schemas.microsoft.com/office/drawing/2014/main" id="{CA2EA017-851A-48CB-AE15-A073540CF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77" y="188641"/>
            <a:ext cx="8385096" cy="36003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PROCESSAMENTO DO ACORDO DE LENIÊNCIA</a:t>
            </a:r>
          </a:p>
        </p:txBody>
      </p:sp>
      <p:graphicFrame>
        <p:nvGraphicFramePr>
          <p:cNvPr id="3" name="Espaço Reservado para Conteúdo 2">
            <a:extLst>
              <a:ext uri="{FF2B5EF4-FFF2-40B4-BE49-F238E27FC236}">
                <a16:creationId xmlns="" xmlns:a16="http://schemas.microsoft.com/office/drawing/2014/main" id="{B228B8C2-D9F3-443C-A325-6727C06379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67765278"/>
              </p:ext>
            </p:extLst>
          </p:nvPr>
        </p:nvGraphicFramePr>
        <p:xfrm>
          <a:off x="180406" y="692695"/>
          <a:ext cx="9433047" cy="5979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0293">
                  <a:extLst>
                    <a:ext uri="{9D8B030D-6E8A-4147-A177-3AD203B41FA5}">
                      <a16:colId xmlns="" xmlns:a16="http://schemas.microsoft.com/office/drawing/2014/main" val="3642771877"/>
                    </a:ext>
                  </a:extLst>
                </a:gridCol>
                <a:gridCol w="2350918">
                  <a:extLst>
                    <a:ext uri="{9D8B030D-6E8A-4147-A177-3AD203B41FA5}">
                      <a16:colId xmlns="" xmlns:a16="http://schemas.microsoft.com/office/drawing/2014/main" val="778852361"/>
                    </a:ext>
                  </a:extLst>
                </a:gridCol>
                <a:gridCol w="2350918">
                  <a:extLst>
                    <a:ext uri="{9D8B030D-6E8A-4147-A177-3AD203B41FA5}">
                      <a16:colId xmlns="" xmlns:a16="http://schemas.microsoft.com/office/drawing/2014/main" val="1247872831"/>
                    </a:ext>
                  </a:extLst>
                </a:gridCol>
                <a:gridCol w="2350918">
                  <a:extLst>
                    <a:ext uri="{9D8B030D-6E8A-4147-A177-3AD203B41FA5}">
                      <a16:colId xmlns="" xmlns:a16="http://schemas.microsoft.com/office/drawing/2014/main" val="3329542734"/>
                    </a:ext>
                  </a:extLst>
                </a:gridCol>
              </a:tblGrid>
              <a:tr h="2438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Ações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06" marR="24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Atividades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06" marR="24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Atores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06" marR="247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Perspectivas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06" marR="24706" marT="0" marB="0"/>
                </a:tc>
                <a:extLst>
                  <a:ext uri="{0D108BD9-81ED-4DB2-BD59-A6C34878D82A}">
                    <a16:rowId xmlns="" xmlns:a16="http://schemas.microsoft.com/office/drawing/2014/main" val="4080748483"/>
                  </a:ext>
                </a:extLst>
              </a:tr>
              <a:tr h="59589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NEGOCIAÇÃO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DO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ACORDO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06" marR="247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Avaliação da Proposta da Colaboradora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06" marR="2470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COPAL – PGE/CGE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06" marR="247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Identificar quais aspectos são passiveis de negociação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06" marR="24706" marT="0" marB="0" anchor="ctr"/>
                </a:tc>
                <a:extLst>
                  <a:ext uri="{0D108BD9-81ED-4DB2-BD59-A6C34878D82A}">
                    <a16:rowId xmlns="" xmlns:a16="http://schemas.microsoft.com/office/drawing/2014/main" val="4087746277"/>
                  </a:ext>
                </a:extLst>
              </a:tr>
              <a:tr h="50288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Memorando de Entendimentos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06" marR="24706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Assentamentos dos termos da negociação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06" marR="24706" marT="0" marB="0" anchor="ctr"/>
                </a:tc>
                <a:extLst>
                  <a:ext uri="{0D108BD9-81ED-4DB2-BD59-A6C34878D82A}">
                    <a16:rowId xmlns="" xmlns:a16="http://schemas.microsoft.com/office/drawing/2014/main" val="3562620564"/>
                  </a:ext>
                </a:extLst>
              </a:tr>
              <a:tr h="6962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Composição do Acordo – Ações Judiciais/Valores Confessados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06" marR="247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SUBCOMISSÃO PGE/CGE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06" marR="24706" marT="0" marB="0" anchor="ctr"/>
                </a:tc>
                <a:tc>
                  <a:txBody>
                    <a:bodyPr/>
                    <a:lstStyle/>
                    <a:p>
                      <a:pPr indent="-438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Avaliar e concluir o Valor Final do Acordo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06" marR="24706" marT="0" marB="0" anchor="ctr"/>
                </a:tc>
                <a:extLst>
                  <a:ext uri="{0D108BD9-81ED-4DB2-BD59-A6C34878D82A}">
                    <a16:rowId xmlns="" xmlns:a16="http://schemas.microsoft.com/office/drawing/2014/main" val="131782071"/>
                  </a:ext>
                </a:extLst>
              </a:tr>
              <a:tr h="896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APURAÇÃO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DO VALOR ACORDO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06" marR="247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Levantamentos da base de dados e elaboração de cenários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06" marR="24706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SUPINT CGE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06" marR="247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Calcular o Valor do Acordo em cenários, incluído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do a multa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06" marR="24706" marT="0" marB="0" anchor="ctr"/>
                </a:tc>
                <a:extLst>
                  <a:ext uri="{0D108BD9-81ED-4DB2-BD59-A6C34878D82A}">
                    <a16:rowId xmlns="" xmlns:a16="http://schemas.microsoft.com/office/drawing/2014/main" val="2724131783"/>
                  </a:ext>
                </a:extLst>
              </a:tr>
              <a:tr h="50288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AVALIAÇÃO DO PROGRAMA DE INTEGRIDADE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06" marR="247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Graduação do programa para efeito da LAC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06" marR="24706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Calcular o valor da multa do Acordo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06" marR="24706" marT="0" marB="0" anchor="ctr"/>
                </a:tc>
                <a:extLst>
                  <a:ext uri="{0D108BD9-81ED-4DB2-BD59-A6C34878D82A}">
                    <a16:rowId xmlns="" xmlns:a16="http://schemas.microsoft.com/office/drawing/2014/main" val="67820732"/>
                  </a:ext>
                </a:extLst>
              </a:tr>
              <a:tr h="24383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Análise     de Perfil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06" marR="24706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Qualificar os critérios para se determinar as exigências para os programas de integridade do acordo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06" marR="24706" marT="0" marB="0" anchor="ctr"/>
                </a:tc>
                <a:extLst>
                  <a:ext uri="{0D108BD9-81ED-4DB2-BD59-A6C34878D82A}">
                    <a16:rowId xmlns="" xmlns:a16="http://schemas.microsoft.com/office/drawing/2014/main" val="2970786372"/>
                  </a:ext>
                </a:extLst>
              </a:tr>
              <a:tr h="90270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Análise de conformidade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06" marR="24706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0387527"/>
                  </a:ext>
                </a:extLst>
              </a:tr>
              <a:tr h="796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AVALIAÇÃO DE CAPACIDADE DE PAGAMENTO DA COLABORADORA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06" marR="247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Análise das demonstrações Contábeis da Colaborada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06" marR="24706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Parecer da Capacidade de Pagamento da Empresa Colaboradora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06" marR="24706" marT="0" marB="0" anchor="ctr"/>
                </a:tc>
                <a:extLst>
                  <a:ext uri="{0D108BD9-81ED-4DB2-BD59-A6C34878D82A}">
                    <a16:rowId xmlns="" xmlns:a16="http://schemas.microsoft.com/office/drawing/2014/main" val="1692241896"/>
                  </a:ext>
                </a:extLst>
              </a:tr>
              <a:tr h="595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FORMALIZAÇÃO DO ACORDO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06" marR="247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Memorial de Assentamentos e o  termo final do Acordo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06" marR="247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effectLst/>
                        </a:rPr>
                        <a:t>COPAL – PGE/CGE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06" marR="247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effectLst/>
                        </a:rPr>
                        <a:t>Assinatura do Acordo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06" marR="24706" marT="0" marB="0" anchor="ctr"/>
                </a:tc>
                <a:extLst>
                  <a:ext uri="{0D108BD9-81ED-4DB2-BD59-A6C34878D82A}">
                    <a16:rowId xmlns="" xmlns:a16="http://schemas.microsoft.com/office/drawing/2014/main" val="3645254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62522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.png"/>
          <p:cNvPicPr>
            <a:picLocks noChangeAspect="1"/>
          </p:cNvPicPr>
          <p:nvPr/>
        </p:nvPicPr>
        <p:blipFill rotWithShape="1">
          <a:blip r:embed="rId3" cstate="print"/>
          <a:srcRect t="316" r="-12" b="-12"/>
          <a:stretch/>
        </p:blipFill>
        <p:spPr>
          <a:xfrm>
            <a:off x="0" y="1282"/>
            <a:ext cx="9721830" cy="6856718"/>
          </a:xfrm>
          <a:prstGeom prst="rect">
            <a:avLst/>
          </a:prstGeom>
        </p:spPr>
      </p:pic>
      <p:sp>
        <p:nvSpPr>
          <p:cNvPr id="39" name="Título 38">
            <a:extLst>
              <a:ext uri="{FF2B5EF4-FFF2-40B4-BE49-F238E27FC236}">
                <a16:creationId xmlns="" xmlns:a16="http://schemas.microsoft.com/office/drawing/2014/main" id="{CA2EA017-851A-48CB-AE15-A073540CF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77" y="188641"/>
            <a:ext cx="8385096" cy="43204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MONITORAMENTO DO ACORDO DE LENIÊNCIA</a:t>
            </a:r>
          </a:p>
        </p:txBody>
      </p:sp>
      <p:graphicFrame>
        <p:nvGraphicFramePr>
          <p:cNvPr id="3" name="Espaço Reservado para Conteúdo 2">
            <a:extLst>
              <a:ext uri="{FF2B5EF4-FFF2-40B4-BE49-F238E27FC236}">
                <a16:creationId xmlns="" xmlns:a16="http://schemas.microsoft.com/office/drawing/2014/main" id="{EED616EC-A0A6-4879-AD84-3CCAB76483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86024417"/>
              </p:ext>
            </p:extLst>
          </p:nvPr>
        </p:nvGraphicFramePr>
        <p:xfrm>
          <a:off x="252413" y="1284224"/>
          <a:ext cx="9073009" cy="3800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9419">
                  <a:extLst>
                    <a:ext uri="{9D8B030D-6E8A-4147-A177-3AD203B41FA5}">
                      <a16:colId xmlns="" xmlns:a16="http://schemas.microsoft.com/office/drawing/2014/main" val="3446135189"/>
                    </a:ext>
                  </a:extLst>
                </a:gridCol>
                <a:gridCol w="1725670">
                  <a:extLst>
                    <a:ext uri="{9D8B030D-6E8A-4147-A177-3AD203B41FA5}">
                      <a16:colId xmlns="" xmlns:a16="http://schemas.microsoft.com/office/drawing/2014/main" val="3501537659"/>
                    </a:ext>
                  </a:extLst>
                </a:gridCol>
                <a:gridCol w="2200458">
                  <a:extLst>
                    <a:ext uri="{9D8B030D-6E8A-4147-A177-3AD203B41FA5}">
                      <a16:colId xmlns="" xmlns:a16="http://schemas.microsoft.com/office/drawing/2014/main" val="659578858"/>
                    </a:ext>
                  </a:extLst>
                </a:gridCol>
                <a:gridCol w="2557462">
                  <a:extLst>
                    <a:ext uri="{9D8B030D-6E8A-4147-A177-3AD203B41FA5}">
                      <a16:colId xmlns="" xmlns:a16="http://schemas.microsoft.com/office/drawing/2014/main" val="927879122"/>
                    </a:ext>
                  </a:extLst>
                </a:gridCol>
              </a:tblGrid>
              <a:tr h="238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MONITORAMENTO DO PROGRAMA DE INTEGRIDADE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Avaliação do aperfeiçoamento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COMISSÃO      CGE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Identificar quais aspectos são verificáveis das recomendações e quais testes são possíveis de serem realizados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95579948"/>
                  </a:ext>
                </a:extLst>
              </a:tr>
              <a:tr h="14182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MONITORAMENTO DO ACORDO DE LENIÊNCIA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Acompanhar o cumprimento do Acordo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Verificar do pagamento do Acordo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92549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0130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462"/>
            <a:ext cx="9801331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7ED3AEA-CC42-4128-BB54-31659C15A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77" y="365128"/>
            <a:ext cx="8385096" cy="759408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METODOLOGIA E AS PRÁTICAS UTILIZADAS PELA CGE</a:t>
            </a:r>
            <a:endParaRPr lang="pt-BR" sz="2800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8E60570C-1A3A-4422-9133-69311D9A0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377" y="1340768"/>
            <a:ext cx="8801060" cy="5152104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metodologia aplicada para a formalização dos Acordos de Leniência no âmbito do Estado seguiu </a:t>
            </a: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tratos dados pela CGU, sendo observados os procedimentos pautados no Decreto Estadual nª 46.366/2018.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Conforme Lei n° 7.989/2018, a Controladoria Geral do Estado – CGE é competente original para celebrar Acordos de Leniência, mas nos termos do art. 40 deste dispositivo, coube à Procuradoria Geral do Estado – PGR celebrar, nos 12 (doze) primeiros meses, após o início da vigência da referida Lei, celebrar Acordos de Leniência.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Contudo, a PGE e CGE atuaram no processamento das propostas dos Acordos de Leniência de forma conjunta – como bem designadas nas fases de Negociação dos Acordos (PGE); Avaliação dos Programas de Integridade (CGE); e Monitoramento do Programa de Integridade (CGE).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monitoramento do cumprimento do Acordo de Leniência ficou a cargo da CGE por Comissão de Acompanhamento pelo tempo do Acordo.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462"/>
            <a:ext cx="9801331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7ED3AEA-CC42-4128-BB54-31659C15A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77" y="365128"/>
            <a:ext cx="8385096" cy="759408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CASES DE SUCESSO DA CGE, até esse momento</a:t>
            </a:r>
            <a:endParaRPr lang="pt-BR" sz="2800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8E60570C-1A3A-4422-9133-69311D9A0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377" y="1340768"/>
            <a:ext cx="8801060" cy="5152104"/>
          </a:xfrm>
        </p:spPr>
        <p:txBody>
          <a:bodyPr>
            <a:normAutofit/>
          </a:bodyPr>
          <a:lstStyle/>
          <a:p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Foram realizados, até o presente momento, 3 (três) Acordos de Leniência, ora destacados: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7" name="Tabela 6">
            <a:extLst>
              <a:ext uri="{FF2B5EF4-FFF2-40B4-BE49-F238E27FC236}">
                <a16:creationId xmlns="" xmlns:a16="http://schemas.microsoft.com/office/drawing/2014/main" id="{1B084206-B818-4543-83B1-DEFCE88D28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59614420"/>
              </p:ext>
            </p:extLst>
          </p:nvPr>
        </p:nvGraphicFramePr>
        <p:xfrm>
          <a:off x="1044501" y="2442842"/>
          <a:ext cx="8208912" cy="3002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6196">
                  <a:extLst>
                    <a:ext uri="{9D8B030D-6E8A-4147-A177-3AD203B41FA5}">
                      <a16:colId xmlns="" xmlns:a16="http://schemas.microsoft.com/office/drawing/2014/main" val="1569918786"/>
                    </a:ext>
                  </a:extLst>
                </a:gridCol>
                <a:gridCol w="1729624">
                  <a:extLst>
                    <a:ext uri="{9D8B030D-6E8A-4147-A177-3AD203B41FA5}">
                      <a16:colId xmlns="" xmlns:a16="http://schemas.microsoft.com/office/drawing/2014/main" val="2978634857"/>
                    </a:ext>
                  </a:extLst>
                </a:gridCol>
                <a:gridCol w="2653092">
                  <a:extLst>
                    <a:ext uri="{9D8B030D-6E8A-4147-A177-3AD203B41FA5}">
                      <a16:colId xmlns="" xmlns:a16="http://schemas.microsoft.com/office/drawing/2014/main" val="1553170219"/>
                    </a:ext>
                  </a:extLst>
                </a:gridCol>
              </a:tblGrid>
              <a:tr h="1208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Empresa Colaboradora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Data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711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Valor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438997199"/>
                  </a:ext>
                </a:extLst>
              </a:tr>
              <a:tr h="598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Construtora Andrade Gutierrez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Jan/2021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R$  43.958.071,88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143792764"/>
                  </a:ext>
                </a:extLst>
              </a:tr>
              <a:tr h="598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Construtora Carioca Engenharia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Set/2021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R$131.615.882,51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333012747"/>
                  </a:ext>
                </a:extLst>
              </a:tr>
              <a:tr h="598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>
                          <a:effectLst/>
                        </a:rPr>
                        <a:t>Novonor Odebrecht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Jan/2022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>
                          <a:effectLst/>
                        </a:rPr>
                        <a:t>R$329.543.450,95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53227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75981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P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59" y="0"/>
            <a:ext cx="9692932" cy="68579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1162</TotalTime>
  <Words>918</Words>
  <Application>Microsoft Office PowerPoint</Application>
  <PresentationFormat>Personalizar</PresentationFormat>
  <Paragraphs>85</Paragraphs>
  <Slides>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 A arte da integridade no contexto dos Acordos de Leniência</vt:lpstr>
      <vt:lpstr>Programa de Integridade da Lei Anticorrupção</vt:lpstr>
      <vt:lpstr>PROCESSAMENTO DO ACORDO DE LENIÊNCIA</vt:lpstr>
      <vt:lpstr>MONITORAMENTO DO ACORDO DE LENIÊNCIA</vt:lpstr>
      <vt:lpstr>METODOLOGIA E AS PRÁTICAS UTILIZADAS PELA CGE</vt:lpstr>
      <vt:lpstr>CASES DE SUCESSO DA CGE, até esse momento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Vanderson de Souza Nascimento</dc:creator>
  <cp:lastModifiedBy>roliveira</cp:lastModifiedBy>
  <cp:revision>25</cp:revision>
  <dcterms:created xsi:type="dcterms:W3CDTF">2022-02-07T19:25:21Z</dcterms:created>
  <dcterms:modified xsi:type="dcterms:W3CDTF">2022-02-24T18:54:13Z</dcterms:modified>
</cp:coreProperties>
</file>