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2" r:id="rId2"/>
    <p:sldId id="423" r:id="rId3"/>
    <p:sldId id="443" r:id="rId4"/>
    <p:sldId id="440" r:id="rId5"/>
    <p:sldId id="310" r:id="rId6"/>
    <p:sldId id="444" r:id="rId7"/>
    <p:sldId id="431" r:id="rId8"/>
    <p:sldId id="455" r:id="rId9"/>
    <p:sldId id="338" r:id="rId10"/>
    <p:sldId id="450" r:id="rId11"/>
    <p:sldId id="457" r:id="rId12"/>
    <p:sldId id="459" r:id="rId13"/>
    <p:sldId id="460" r:id="rId14"/>
    <p:sldId id="451" r:id="rId15"/>
    <p:sldId id="453" r:id="rId16"/>
    <p:sldId id="454" r:id="rId17"/>
    <p:sldId id="461" r:id="rId18"/>
    <p:sldId id="275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er Carlos de Almeida Fernandes" initials="RCdAF" lastIdx="2" clrIdx="0">
    <p:extLst>
      <p:ext uri="{19B8F6BF-5375-455C-9EA6-DF929625EA0E}">
        <p15:presenceInfo xmlns:p15="http://schemas.microsoft.com/office/powerpoint/2012/main" xmlns="" userId="S-1-5-21-1472583760-1247489484-2413598454-22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659E"/>
    <a:srgbClr val="FAA87A"/>
    <a:srgbClr val="ED7D31"/>
    <a:srgbClr val="000000"/>
    <a:srgbClr val="2F5597"/>
    <a:srgbClr val="FFFFFF"/>
    <a:srgbClr val="FF3399"/>
    <a:srgbClr val="012947"/>
    <a:srgbClr val="043B63"/>
    <a:srgbClr val="0240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2" autoAdjust="0"/>
    <p:restoredTop sz="95737" autoAdjust="0"/>
  </p:normalViewPr>
  <p:slideViewPr>
    <p:cSldViewPr snapToGrid="0">
      <p:cViewPr varScale="1">
        <p:scale>
          <a:sx n="87" d="100"/>
          <a:sy n="87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4"/>
    </p:cViewPr>
  </p:sorterViewPr>
  <p:notesViewPr>
    <p:cSldViewPr snapToGrid="0">
      <p:cViewPr varScale="1">
        <p:scale>
          <a:sx n="74" d="100"/>
          <a:sy n="74" d="100"/>
        </p:scale>
        <p:origin x="229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09T17:25:36.454" idx="2">
    <p:pos x="10" y="10"/>
    <p:text/>
    <p:extLst>
      <p:ext uri="{C676402C-5697-4E1C-873F-D02D1690AC5C}">
        <p15:threadingInfo xmlns:p15="http://schemas.microsoft.com/office/powerpoint/2012/main" xmlns="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CB70C-7561-4932-9BEF-541FFB9C108B}" type="doc">
      <dgm:prSet loTypeId="urn:microsoft.com/office/officeart/2005/8/layout/radial3" loCatId="cycle" qsTypeId="urn:microsoft.com/office/officeart/2005/8/quickstyle/3d6" qsCatId="3D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E08165BC-F2E4-4A51-A313-787F527F469D}">
      <dgm:prSet phldrT="[Texto]" custT="1"/>
      <dgm:spPr/>
      <dgm:t>
        <a:bodyPr/>
        <a:lstStyle/>
        <a:p>
          <a:r>
            <a:rPr lang="pt-BR" sz="2500" dirty="0"/>
            <a:t>CORREGEDORIA</a:t>
          </a:r>
        </a:p>
        <a:p>
          <a:r>
            <a:rPr lang="pt-BR" sz="1800" dirty="0"/>
            <a:t>Prevenção e Apuração</a:t>
          </a:r>
        </a:p>
      </dgm:t>
    </dgm:pt>
    <dgm:pt modelId="{FFD8E863-E8DC-4B98-8C26-4D6DC6A1F5FA}" type="parTrans" cxnId="{C95FEFE0-493B-4245-AF99-D038E9E22813}">
      <dgm:prSet/>
      <dgm:spPr/>
      <dgm:t>
        <a:bodyPr/>
        <a:lstStyle/>
        <a:p>
          <a:endParaRPr lang="pt-BR"/>
        </a:p>
      </dgm:t>
    </dgm:pt>
    <dgm:pt modelId="{1F5960C0-4B9F-468B-8D2F-361E9EF8E661}" type="sibTrans" cxnId="{C95FEFE0-493B-4245-AF99-D038E9E22813}">
      <dgm:prSet/>
      <dgm:spPr/>
      <dgm:t>
        <a:bodyPr/>
        <a:lstStyle/>
        <a:p>
          <a:endParaRPr lang="pt-BR"/>
        </a:p>
      </dgm:t>
    </dgm:pt>
    <dgm:pt modelId="{27B0AC55-A8B4-4F45-968A-59D864808324}">
      <dgm:prSet phldrT="[Texto]" custT="1"/>
      <dgm:spPr/>
      <dgm:t>
        <a:bodyPr/>
        <a:lstStyle/>
        <a:p>
          <a:r>
            <a:rPr lang="pt-BR" sz="1600" dirty="0"/>
            <a:t>Análise de </a:t>
          </a:r>
          <a:r>
            <a:rPr lang="pt-BR" sz="1600" dirty="0" smtClean="0"/>
            <a:t>Denúncias</a:t>
          </a:r>
          <a:endParaRPr lang="pt-BR" sz="1600" dirty="0"/>
        </a:p>
      </dgm:t>
    </dgm:pt>
    <dgm:pt modelId="{B4CAE88A-34D4-45D8-BEA5-68B2CCF15231}" type="parTrans" cxnId="{F4CAE8B6-73E1-4F62-9A60-6A71EECC9592}">
      <dgm:prSet/>
      <dgm:spPr/>
      <dgm:t>
        <a:bodyPr/>
        <a:lstStyle/>
        <a:p>
          <a:endParaRPr lang="pt-BR"/>
        </a:p>
      </dgm:t>
    </dgm:pt>
    <dgm:pt modelId="{48EE09B7-AB0D-4348-BB04-4FE7EB547FB8}" type="sibTrans" cxnId="{F4CAE8B6-73E1-4F62-9A60-6A71EECC9592}">
      <dgm:prSet/>
      <dgm:spPr/>
      <dgm:t>
        <a:bodyPr/>
        <a:lstStyle/>
        <a:p>
          <a:endParaRPr lang="pt-BR"/>
        </a:p>
      </dgm:t>
    </dgm:pt>
    <dgm:pt modelId="{073D61D9-341E-45FA-8F2C-9EAA4FA72061}">
      <dgm:prSet phldrT="[Texto]" custT="1"/>
      <dgm:spPr/>
      <dgm:t>
        <a:bodyPr/>
        <a:lstStyle/>
        <a:p>
          <a:r>
            <a:rPr lang="pt-BR" sz="1600" dirty="0" smtClean="0"/>
            <a:t>Programa </a:t>
          </a:r>
          <a:r>
            <a:rPr lang="pt-BR" sz="1600" dirty="0"/>
            <a:t>Fortalecer</a:t>
          </a:r>
        </a:p>
      </dgm:t>
    </dgm:pt>
    <dgm:pt modelId="{2E324778-8CD2-4421-8ECF-8FBFF3D2876F}" type="parTrans" cxnId="{E1A974B8-57C8-44A9-8DF4-D13BD9B0D56C}">
      <dgm:prSet/>
      <dgm:spPr/>
      <dgm:t>
        <a:bodyPr/>
        <a:lstStyle/>
        <a:p>
          <a:endParaRPr lang="pt-BR"/>
        </a:p>
      </dgm:t>
    </dgm:pt>
    <dgm:pt modelId="{08D2FE24-1023-4877-B4BF-DFAEFD1F2343}" type="sibTrans" cxnId="{E1A974B8-57C8-44A9-8DF4-D13BD9B0D56C}">
      <dgm:prSet/>
      <dgm:spPr/>
      <dgm:t>
        <a:bodyPr/>
        <a:lstStyle/>
        <a:p>
          <a:endParaRPr lang="pt-BR"/>
        </a:p>
      </dgm:t>
    </dgm:pt>
    <dgm:pt modelId="{C3D892B4-A56B-4CC3-9003-F9FD6FD7B40A}">
      <dgm:prSet phldrT="[Texto]" custT="1"/>
      <dgm:spPr/>
      <dgm:t>
        <a:bodyPr/>
        <a:lstStyle/>
        <a:p>
          <a:r>
            <a:rPr lang="pt-BR" sz="1600" dirty="0" smtClean="0"/>
            <a:t>Elaboração de Normativos</a:t>
          </a:r>
          <a:endParaRPr lang="pt-BR" sz="1600" dirty="0"/>
        </a:p>
      </dgm:t>
    </dgm:pt>
    <dgm:pt modelId="{9942FE99-9553-4CDC-90BF-183CDE99EC5E}" type="parTrans" cxnId="{DA88DE61-78C8-4282-9212-AF4937AEEF6E}">
      <dgm:prSet/>
      <dgm:spPr/>
      <dgm:t>
        <a:bodyPr/>
        <a:lstStyle/>
        <a:p>
          <a:endParaRPr lang="pt-BR"/>
        </a:p>
      </dgm:t>
    </dgm:pt>
    <dgm:pt modelId="{18BF4429-1214-4F87-91D8-638E87F4A205}" type="sibTrans" cxnId="{DA88DE61-78C8-4282-9212-AF4937AEEF6E}">
      <dgm:prSet/>
      <dgm:spPr/>
      <dgm:t>
        <a:bodyPr/>
        <a:lstStyle/>
        <a:p>
          <a:endParaRPr lang="pt-BR"/>
        </a:p>
      </dgm:t>
    </dgm:pt>
    <dgm:pt modelId="{7EC9E8F5-A561-4944-A357-2EA4D478FAD1}">
      <dgm:prSet phldrT="[Texto]" custT="1"/>
      <dgm:spPr/>
      <dgm:t>
        <a:bodyPr/>
        <a:lstStyle/>
        <a:p>
          <a:r>
            <a:rPr lang="pt-BR" sz="1500" dirty="0"/>
            <a:t>Orientação </a:t>
          </a:r>
          <a:r>
            <a:rPr lang="pt-BR" sz="1500" dirty="0" smtClean="0"/>
            <a:t>Correcional</a:t>
          </a:r>
          <a:endParaRPr lang="pt-BR" sz="1500" dirty="0"/>
        </a:p>
      </dgm:t>
    </dgm:pt>
    <dgm:pt modelId="{F521D34D-E847-454B-90E1-8F8E3F2799F8}" type="parTrans" cxnId="{196410F0-E6CB-4512-A1EF-86C8536573C9}">
      <dgm:prSet/>
      <dgm:spPr/>
      <dgm:t>
        <a:bodyPr/>
        <a:lstStyle/>
        <a:p>
          <a:endParaRPr lang="pt-BR"/>
        </a:p>
      </dgm:t>
    </dgm:pt>
    <dgm:pt modelId="{EE1A7704-97C4-47E5-BFA3-CF4A6DD03DDB}" type="sibTrans" cxnId="{196410F0-E6CB-4512-A1EF-86C8536573C9}">
      <dgm:prSet/>
      <dgm:spPr/>
      <dgm:t>
        <a:bodyPr/>
        <a:lstStyle/>
        <a:p>
          <a:endParaRPr lang="pt-BR"/>
        </a:p>
      </dgm:t>
    </dgm:pt>
    <dgm:pt modelId="{F52BC476-52C2-4E75-87BE-B8FBC6C8675C}">
      <dgm:prSet phldrT="[Texto]" custT="1"/>
      <dgm:spPr/>
      <dgm:t>
        <a:bodyPr/>
        <a:lstStyle/>
        <a:p>
          <a:r>
            <a:rPr lang="pt-BR" sz="1400" dirty="0"/>
            <a:t>Procedimentos </a:t>
          </a:r>
          <a:r>
            <a:rPr lang="pt-BR" sz="1400" dirty="0" smtClean="0"/>
            <a:t>Correcionais</a:t>
          </a:r>
          <a:endParaRPr lang="pt-BR" sz="1400" dirty="0"/>
        </a:p>
      </dgm:t>
    </dgm:pt>
    <dgm:pt modelId="{7FF65F24-6D90-4071-95DD-916A4CB48F36}" type="parTrans" cxnId="{8049314E-3FA3-4388-8EC4-3D1CEEB43B15}">
      <dgm:prSet/>
      <dgm:spPr/>
      <dgm:t>
        <a:bodyPr/>
        <a:lstStyle/>
        <a:p>
          <a:endParaRPr lang="pt-BR"/>
        </a:p>
      </dgm:t>
    </dgm:pt>
    <dgm:pt modelId="{229ADDD4-D510-4FDE-ACB3-190A522519AB}" type="sibTrans" cxnId="{8049314E-3FA3-4388-8EC4-3D1CEEB43B15}">
      <dgm:prSet/>
      <dgm:spPr/>
      <dgm:t>
        <a:bodyPr/>
        <a:lstStyle/>
        <a:p>
          <a:endParaRPr lang="pt-BR"/>
        </a:p>
      </dgm:t>
    </dgm:pt>
    <dgm:pt modelId="{DA729149-6E4D-4B1C-9C55-0AC5A76A31C6}">
      <dgm:prSet phldrT="[Texto]" custT="1"/>
      <dgm:spPr/>
      <dgm:t>
        <a:bodyPr/>
        <a:lstStyle/>
        <a:p>
          <a:r>
            <a:rPr lang="pt-BR" sz="1600" dirty="0" smtClean="0"/>
            <a:t>Programa </a:t>
          </a:r>
          <a:r>
            <a:rPr lang="pt-BR" sz="1600" dirty="0"/>
            <a:t>Prevenir</a:t>
          </a:r>
        </a:p>
      </dgm:t>
    </dgm:pt>
    <dgm:pt modelId="{E881F880-7C0C-4AED-A0FC-17A5A9C018ED}" type="parTrans" cxnId="{72FF6599-D188-4087-9416-FFCDADD0DACF}">
      <dgm:prSet/>
      <dgm:spPr/>
      <dgm:t>
        <a:bodyPr/>
        <a:lstStyle/>
        <a:p>
          <a:endParaRPr lang="pt-BR"/>
        </a:p>
      </dgm:t>
    </dgm:pt>
    <dgm:pt modelId="{F88A8588-617A-41B1-903A-46A2156BC8AB}" type="sibTrans" cxnId="{72FF6599-D188-4087-9416-FFCDADD0DACF}">
      <dgm:prSet/>
      <dgm:spPr/>
      <dgm:t>
        <a:bodyPr/>
        <a:lstStyle/>
        <a:p>
          <a:endParaRPr lang="pt-BR"/>
        </a:p>
      </dgm:t>
    </dgm:pt>
    <dgm:pt modelId="{50995106-AFBC-4A4E-A0A0-C173953323B9}">
      <dgm:prSet phldrT="[Texto]" custT="1"/>
      <dgm:spPr/>
      <dgm:t>
        <a:bodyPr/>
        <a:lstStyle/>
        <a:p>
          <a:r>
            <a:rPr lang="pt-BR" sz="1600" dirty="0"/>
            <a:t>Supervisão </a:t>
          </a:r>
          <a:r>
            <a:rPr lang="pt-BR" sz="1600" dirty="0" smtClean="0"/>
            <a:t>Correcional</a:t>
          </a:r>
          <a:endParaRPr lang="pt-BR" sz="1600" dirty="0"/>
        </a:p>
      </dgm:t>
    </dgm:pt>
    <dgm:pt modelId="{EDE66052-C028-481F-B092-A17758B6CBE0}" type="parTrans" cxnId="{C4E8DD86-DBB5-4A1B-8AA7-EE2F8EB4A366}">
      <dgm:prSet/>
      <dgm:spPr/>
      <dgm:t>
        <a:bodyPr/>
        <a:lstStyle/>
        <a:p>
          <a:endParaRPr lang="pt-BR"/>
        </a:p>
      </dgm:t>
    </dgm:pt>
    <dgm:pt modelId="{4A584EA4-2B41-4B2D-826E-232F8C7AD3F9}" type="sibTrans" cxnId="{C4E8DD86-DBB5-4A1B-8AA7-EE2F8EB4A366}">
      <dgm:prSet/>
      <dgm:spPr/>
      <dgm:t>
        <a:bodyPr/>
        <a:lstStyle/>
        <a:p>
          <a:endParaRPr lang="pt-BR"/>
        </a:p>
      </dgm:t>
    </dgm:pt>
    <dgm:pt modelId="{DF60CA1F-ED62-4C09-9B24-D82E5D62E483}">
      <dgm:prSet phldrT="[Texto]" custT="1"/>
      <dgm:spPr/>
      <dgm:t>
        <a:bodyPr/>
        <a:lstStyle/>
        <a:p>
          <a:r>
            <a:rPr lang="pt-BR" sz="1600" dirty="0" smtClean="0"/>
            <a:t>Auxílio ao Julgamento</a:t>
          </a:r>
          <a:endParaRPr lang="pt-BR" sz="1600" dirty="0"/>
        </a:p>
      </dgm:t>
    </dgm:pt>
    <dgm:pt modelId="{298760E6-20E0-4EA7-937E-CB066ECF1D8A}" type="parTrans" cxnId="{9EB9E26E-A5D9-414A-9975-7AEFA7261DDE}">
      <dgm:prSet/>
      <dgm:spPr/>
      <dgm:t>
        <a:bodyPr/>
        <a:lstStyle/>
        <a:p>
          <a:endParaRPr lang="pt-BR"/>
        </a:p>
      </dgm:t>
    </dgm:pt>
    <dgm:pt modelId="{41E685DD-F569-4CDC-84B2-8553127F2240}" type="sibTrans" cxnId="{9EB9E26E-A5D9-414A-9975-7AEFA7261DDE}">
      <dgm:prSet/>
      <dgm:spPr/>
      <dgm:t>
        <a:bodyPr/>
        <a:lstStyle/>
        <a:p>
          <a:endParaRPr lang="pt-BR"/>
        </a:p>
      </dgm:t>
    </dgm:pt>
    <dgm:pt modelId="{83248918-E458-4AF9-8338-8E453CBC2F57}">
      <dgm:prSet phldrT="[Texto]" custT="1"/>
      <dgm:spPr/>
      <dgm:t>
        <a:bodyPr/>
        <a:lstStyle/>
        <a:p>
          <a:r>
            <a:rPr lang="pt-BR" sz="1400" dirty="0"/>
            <a:t>Juízo de </a:t>
          </a:r>
          <a:r>
            <a:rPr lang="pt-BR" sz="1400" dirty="0" smtClean="0"/>
            <a:t>Admissibilidade</a:t>
          </a:r>
          <a:endParaRPr lang="pt-BR" sz="1400" dirty="0"/>
        </a:p>
      </dgm:t>
    </dgm:pt>
    <dgm:pt modelId="{F8C6879E-9817-4B8D-8BA1-497B89C573B5}" type="parTrans" cxnId="{0FC5B238-0B11-4477-8D22-40FE2798F27E}">
      <dgm:prSet/>
      <dgm:spPr/>
      <dgm:t>
        <a:bodyPr/>
        <a:lstStyle/>
        <a:p>
          <a:endParaRPr lang="pt-BR"/>
        </a:p>
      </dgm:t>
    </dgm:pt>
    <dgm:pt modelId="{A3F22ADD-C7AC-4C95-8780-85E2C0169DC8}" type="sibTrans" cxnId="{0FC5B238-0B11-4477-8D22-40FE2798F27E}">
      <dgm:prSet/>
      <dgm:spPr/>
      <dgm:t>
        <a:bodyPr/>
        <a:lstStyle/>
        <a:p>
          <a:endParaRPr lang="pt-BR"/>
        </a:p>
      </dgm:t>
    </dgm:pt>
    <dgm:pt modelId="{29BE5B54-B002-4276-A197-04488FF75F70}" type="pres">
      <dgm:prSet presAssocID="{E15CB70C-7561-4932-9BEF-541FFB9C10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3656CC6-4791-407A-83CE-0CD9F81F417B}" type="pres">
      <dgm:prSet presAssocID="{E15CB70C-7561-4932-9BEF-541FFB9C108B}" presName="radial" presStyleCnt="0">
        <dgm:presLayoutVars>
          <dgm:animLvl val="ctr"/>
        </dgm:presLayoutVars>
      </dgm:prSet>
      <dgm:spPr/>
    </dgm:pt>
    <dgm:pt modelId="{6B0117EC-5EAF-40BB-9B69-6C04F22DEDA3}" type="pres">
      <dgm:prSet presAssocID="{E08165BC-F2E4-4A51-A313-787F527F469D}" presName="centerShape" presStyleLbl="vennNode1" presStyleIdx="0" presStyleCnt="10" custLinFactNeighborX="4567" custLinFactNeighborY="888"/>
      <dgm:spPr/>
      <dgm:t>
        <a:bodyPr/>
        <a:lstStyle/>
        <a:p>
          <a:endParaRPr lang="pt-BR"/>
        </a:p>
      </dgm:t>
    </dgm:pt>
    <dgm:pt modelId="{6A062560-8481-4D31-9BB9-4102CF64FEAC}" type="pres">
      <dgm:prSet presAssocID="{27B0AC55-A8B4-4F45-968A-59D864808324}" presName="node" presStyleLbl="vennNode1" presStyleIdx="1" presStyleCnt="10" custRadScaleRad="106804" custRadScaleInc="131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AD2202-ED2E-4D74-8AEF-3397D57CE171}" type="pres">
      <dgm:prSet presAssocID="{83248918-E458-4AF9-8338-8E453CBC2F57}" presName="node" presStyleLbl="vennNode1" presStyleIdx="2" presStyleCnt="10" custScaleX="110109" custScaleY="110109" custRadScaleRad="116060" custRadScaleInc="125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08DE9C-B640-49A7-8AA2-C9E8EF938091}" type="pres">
      <dgm:prSet presAssocID="{DA729149-6E4D-4B1C-9C55-0AC5A76A31C6}" presName="node" presStyleLbl="vennNode1" presStyleIdx="3" presStyleCnt="10" custRadScaleRad="98679" custRadScaleInc="-2956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5B7754-1924-4659-BBB2-73326AF4252F}" type="pres">
      <dgm:prSet presAssocID="{073D61D9-341E-45FA-8F2C-9EAA4FA72061}" presName="node" presStyleLbl="vennNode1" presStyleIdx="4" presStyleCnt="10" custRadScaleRad="98490" custRadScaleInc="3974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9C024E-6C71-4B38-9A47-C9FA7F316B2B}" type="pres">
      <dgm:prSet presAssocID="{C3D892B4-A56B-4CC3-9003-F9FD6FD7B40A}" presName="node" presStyleLbl="vennNode1" presStyleIdx="5" presStyleCnt="10" custRadScaleRad="99855" custRadScaleInc="1971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B4F639-987E-4CD6-A0EA-7EB21E439E6B}" type="pres">
      <dgm:prSet presAssocID="{7EC9E8F5-A561-4944-A357-2EA4D478FAD1}" presName="node" presStyleLbl="vennNode1" presStyleIdx="6" presStyleCnt="10" custRadScaleRad="105062" custRadScaleInc="-1095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16BCB3-90B9-413A-AD19-C445A011295B}" type="pres">
      <dgm:prSet presAssocID="{F52BC476-52C2-4E75-87BE-B8FBC6C8675C}" presName="node" presStyleLbl="vennNode1" presStyleIdx="7" presStyleCnt="10" custRadScaleRad="105771" custRadScaleInc="-1072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D037E2-FB1F-4179-92D2-842CFF651F71}" type="pres">
      <dgm:prSet presAssocID="{50995106-AFBC-4A4E-A0A0-C173953323B9}" presName="node" presStyleLbl="vennNode1" presStyleIdx="8" presStyleCnt="10" custRadScaleRad="112831" custRadScaleInc="-4061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708B10-9658-4634-B707-7EBDDC9D57B6}" type="pres">
      <dgm:prSet presAssocID="{DF60CA1F-ED62-4C09-9B24-D82E5D62E483}" presName="node" presStyleLbl="vennNode1" presStyleIdx="9" presStyleCnt="10" custRadScaleRad="113890" custRadScaleInc="3122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B48CDF-B0E0-43F0-9321-B2F760594776}" type="presOf" srcId="{E15CB70C-7561-4932-9BEF-541FFB9C108B}" destId="{29BE5B54-B002-4276-A197-04488FF75F70}" srcOrd="0" destOrd="0" presId="urn:microsoft.com/office/officeart/2005/8/layout/radial3"/>
    <dgm:cxn modelId="{ABE104BD-9D45-4BBE-AD74-3BF11BB981D3}" type="presOf" srcId="{073D61D9-341E-45FA-8F2C-9EAA4FA72061}" destId="{8F5B7754-1924-4659-BBB2-73326AF4252F}" srcOrd="0" destOrd="0" presId="urn:microsoft.com/office/officeart/2005/8/layout/radial3"/>
    <dgm:cxn modelId="{0FC5B238-0B11-4477-8D22-40FE2798F27E}" srcId="{E08165BC-F2E4-4A51-A313-787F527F469D}" destId="{83248918-E458-4AF9-8338-8E453CBC2F57}" srcOrd="1" destOrd="0" parTransId="{F8C6879E-9817-4B8D-8BA1-497B89C573B5}" sibTransId="{A3F22ADD-C7AC-4C95-8780-85E2C0169DC8}"/>
    <dgm:cxn modelId="{71DF5566-C355-44FF-A598-D7C43CCE0F35}" type="presOf" srcId="{27B0AC55-A8B4-4F45-968A-59D864808324}" destId="{6A062560-8481-4D31-9BB9-4102CF64FEAC}" srcOrd="0" destOrd="0" presId="urn:microsoft.com/office/officeart/2005/8/layout/radial3"/>
    <dgm:cxn modelId="{DA88DE61-78C8-4282-9212-AF4937AEEF6E}" srcId="{E08165BC-F2E4-4A51-A313-787F527F469D}" destId="{C3D892B4-A56B-4CC3-9003-F9FD6FD7B40A}" srcOrd="4" destOrd="0" parTransId="{9942FE99-9553-4CDC-90BF-183CDE99EC5E}" sibTransId="{18BF4429-1214-4F87-91D8-638E87F4A205}"/>
    <dgm:cxn modelId="{804D43D5-52D1-433A-88F6-2C2A930B37A5}" type="presOf" srcId="{DF60CA1F-ED62-4C09-9B24-D82E5D62E483}" destId="{6C708B10-9658-4634-B707-7EBDDC9D57B6}" srcOrd="0" destOrd="0" presId="urn:microsoft.com/office/officeart/2005/8/layout/radial3"/>
    <dgm:cxn modelId="{A53E52C2-5C91-407D-9BA1-F0CD6444879A}" type="presOf" srcId="{E08165BC-F2E4-4A51-A313-787F527F469D}" destId="{6B0117EC-5EAF-40BB-9B69-6C04F22DEDA3}" srcOrd="0" destOrd="0" presId="urn:microsoft.com/office/officeart/2005/8/layout/radial3"/>
    <dgm:cxn modelId="{CC204406-51A5-4B00-B568-6D51EA3EE7E0}" type="presOf" srcId="{50995106-AFBC-4A4E-A0A0-C173953323B9}" destId="{97D037E2-FB1F-4179-92D2-842CFF651F71}" srcOrd="0" destOrd="0" presId="urn:microsoft.com/office/officeart/2005/8/layout/radial3"/>
    <dgm:cxn modelId="{196410F0-E6CB-4512-A1EF-86C8536573C9}" srcId="{E08165BC-F2E4-4A51-A313-787F527F469D}" destId="{7EC9E8F5-A561-4944-A357-2EA4D478FAD1}" srcOrd="5" destOrd="0" parTransId="{F521D34D-E847-454B-90E1-8F8E3F2799F8}" sibTransId="{EE1A7704-97C4-47E5-BFA3-CF4A6DD03DDB}"/>
    <dgm:cxn modelId="{C4E8DD86-DBB5-4A1B-8AA7-EE2F8EB4A366}" srcId="{E08165BC-F2E4-4A51-A313-787F527F469D}" destId="{50995106-AFBC-4A4E-A0A0-C173953323B9}" srcOrd="7" destOrd="0" parTransId="{EDE66052-C028-481F-B092-A17758B6CBE0}" sibTransId="{4A584EA4-2B41-4B2D-826E-232F8C7AD3F9}"/>
    <dgm:cxn modelId="{00E98A1C-1DB0-4663-A12F-EE4DAE54D475}" type="presOf" srcId="{83248918-E458-4AF9-8338-8E453CBC2F57}" destId="{DFAD2202-ED2E-4D74-8AEF-3397D57CE171}" srcOrd="0" destOrd="0" presId="urn:microsoft.com/office/officeart/2005/8/layout/radial3"/>
    <dgm:cxn modelId="{9EB9E26E-A5D9-414A-9975-7AEFA7261DDE}" srcId="{E08165BC-F2E4-4A51-A313-787F527F469D}" destId="{DF60CA1F-ED62-4C09-9B24-D82E5D62E483}" srcOrd="8" destOrd="0" parTransId="{298760E6-20E0-4EA7-937E-CB066ECF1D8A}" sibTransId="{41E685DD-F569-4CDC-84B2-8553127F2240}"/>
    <dgm:cxn modelId="{69A77523-F546-44C8-84C5-F1ABE37D700A}" type="presOf" srcId="{DA729149-6E4D-4B1C-9C55-0AC5A76A31C6}" destId="{EC08DE9C-B640-49A7-8AA2-C9E8EF938091}" srcOrd="0" destOrd="0" presId="urn:microsoft.com/office/officeart/2005/8/layout/radial3"/>
    <dgm:cxn modelId="{A03C4558-6381-4FCD-96A8-2A956B16CC0E}" type="presOf" srcId="{C3D892B4-A56B-4CC3-9003-F9FD6FD7B40A}" destId="{899C024E-6C71-4B38-9A47-C9FA7F316B2B}" srcOrd="0" destOrd="0" presId="urn:microsoft.com/office/officeart/2005/8/layout/radial3"/>
    <dgm:cxn modelId="{72260910-796E-4CC7-9F17-3D5FD7CD655E}" type="presOf" srcId="{7EC9E8F5-A561-4944-A357-2EA4D478FAD1}" destId="{AFB4F639-987E-4CD6-A0EA-7EB21E439E6B}" srcOrd="0" destOrd="0" presId="urn:microsoft.com/office/officeart/2005/8/layout/radial3"/>
    <dgm:cxn modelId="{E1A974B8-57C8-44A9-8DF4-D13BD9B0D56C}" srcId="{E08165BC-F2E4-4A51-A313-787F527F469D}" destId="{073D61D9-341E-45FA-8F2C-9EAA4FA72061}" srcOrd="3" destOrd="0" parTransId="{2E324778-8CD2-4421-8ECF-8FBFF3D2876F}" sibTransId="{08D2FE24-1023-4877-B4BF-DFAEFD1F2343}"/>
    <dgm:cxn modelId="{72FF6599-D188-4087-9416-FFCDADD0DACF}" srcId="{E08165BC-F2E4-4A51-A313-787F527F469D}" destId="{DA729149-6E4D-4B1C-9C55-0AC5A76A31C6}" srcOrd="2" destOrd="0" parTransId="{E881F880-7C0C-4AED-A0FC-17A5A9C018ED}" sibTransId="{F88A8588-617A-41B1-903A-46A2156BC8AB}"/>
    <dgm:cxn modelId="{8049314E-3FA3-4388-8EC4-3D1CEEB43B15}" srcId="{E08165BC-F2E4-4A51-A313-787F527F469D}" destId="{F52BC476-52C2-4E75-87BE-B8FBC6C8675C}" srcOrd="6" destOrd="0" parTransId="{7FF65F24-6D90-4071-95DD-916A4CB48F36}" sibTransId="{229ADDD4-D510-4FDE-ACB3-190A522519AB}"/>
    <dgm:cxn modelId="{C95FEFE0-493B-4245-AF99-D038E9E22813}" srcId="{E15CB70C-7561-4932-9BEF-541FFB9C108B}" destId="{E08165BC-F2E4-4A51-A313-787F527F469D}" srcOrd="0" destOrd="0" parTransId="{FFD8E863-E8DC-4B98-8C26-4D6DC6A1F5FA}" sibTransId="{1F5960C0-4B9F-468B-8D2F-361E9EF8E661}"/>
    <dgm:cxn modelId="{F4CAE8B6-73E1-4F62-9A60-6A71EECC9592}" srcId="{E08165BC-F2E4-4A51-A313-787F527F469D}" destId="{27B0AC55-A8B4-4F45-968A-59D864808324}" srcOrd="0" destOrd="0" parTransId="{B4CAE88A-34D4-45D8-BEA5-68B2CCF15231}" sibTransId="{48EE09B7-AB0D-4348-BB04-4FE7EB547FB8}"/>
    <dgm:cxn modelId="{578F9D50-2C07-407B-9C19-559D49CBBF7E}" type="presOf" srcId="{F52BC476-52C2-4E75-87BE-B8FBC6C8675C}" destId="{8916BCB3-90B9-413A-AD19-C445A011295B}" srcOrd="0" destOrd="0" presId="urn:microsoft.com/office/officeart/2005/8/layout/radial3"/>
    <dgm:cxn modelId="{A6B863E2-4B41-4093-998C-F884BA7057C6}" type="presParOf" srcId="{29BE5B54-B002-4276-A197-04488FF75F70}" destId="{A3656CC6-4791-407A-83CE-0CD9F81F417B}" srcOrd="0" destOrd="0" presId="urn:microsoft.com/office/officeart/2005/8/layout/radial3"/>
    <dgm:cxn modelId="{EDC29497-7B47-4130-8C61-B400E108D185}" type="presParOf" srcId="{A3656CC6-4791-407A-83CE-0CD9F81F417B}" destId="{6B0117EC-5EAF-40BB-9B69-6C04F22DEDA3}" srcOrd="0" destOrd="0" presId="urn:microsoft.com/office/officeart/2005/8/layout/radial3"/>
    <dgm:cxn modelId="{F4598524-3786-4DE9-91B3-89415A8B90BD}" type="presParOf" srcId="{A3656CC6-4791-407A-83CE-0CD9F81F417B}" destId="{6A062560-8481-4D31-9BB9-4102CF64FEAC}" srcOrd="1" destOrd="0" presId="urn:microsoft.com/office/officeart/2005/8/layout/radial3"/>
    <dgm:cxn modelId="{894564C1-5FF5-493E-91C5-AE447291E222}" type="presParOf" srcId="{A3656CC6-4791-407A-83CE-0CD9F81F417B}" destId="{DFAD2202-ED2E-4D74-8AEF-3397D57CE171}" srcOrd="2" destOrd="0" presId="urn:microsoft.com/office/officeart/2005/8/layout/radial3"/>
    <dgm:cxn modelId="{8FDA4848-E8C3-4EE1-910B-44E02F96B219}" type="presParOf" srcId="{A3656CC6-4791-407A-83CE-0CD9F81F417B}" destId="{EC08DE9C-B640-49A7-8AA2-C9E8EF938091}" srcOrd="3" destOrd="0" presId="urn:microsoft.com/office/officeart/2005/8/layout/radial3"/>
    <dgm:cxn modelId="{585066BB-2372-4E8B-A820-DF1D06AA418C}" type="presParOf" srcId="{A3656CC6-4791-407A-83CE-0CD9F81F417B}" destId="{8F5B7754-1924-4659-BBB2-73326AF4252F}" srcOrd="4" destOrd="0" presId="urn:microsoft.com/office/officeart/2005/8/layout/radial3"/>
    <dgm:cxn modelId="{25E5EA2B-3EDD-448C-A08B-ABEC891CE0E7}" type="presParOf" srcId="{A3656CC6-4791-407A-83CE-0CD9F81F417B}" destId="{899C024E-6C71-4B38-9A47-C9FA7F316B2B}" srcOrd="5" destOrd="0" presId="urn:microsoft.com/office/officeart/2005/8/layout/radial3"/>
    <dgm:cxn modelId="{069F4D83-A696-49A8-830F-F3C01575B9CC}" type="presParOf" srcId="{A3656CC6-4791-407A-83CE-0CD9F81F417B}" destId="{AFB4F639-987E-4CD6-A0EA-7EB21E439E6B}" srcOrd="6" destOrd="0" presId="urn:microsoft.com/office/officeart/2005/8/layout/radial3"/>
    <dgm:cxn modelId="{0778C5AC-259F-4EDF-8C35-76D9B8199040}" type="presParOf" srcId="{A3656CC6-4791-407A-83CE-0CD9F81F417B}" destId="{8916BCB3-90B9-413A-AD19-C445A011295B}" srcOrd="7" destOrd="0" presId="urn:microsoft.com/office/officeart/2005/8/layout/radial3"/>
    <dgm:cxn modelId="{0854F619-51F5-4BFE-833E-09C43B4F27DD}" type="presParOf" srcId="{A3656CC6-4791-407A-83CE-0CD9F81F417B}" destId="{97D037E2-FB1F-4179-92D2-842CFF651F71}" srcOrd="8" destOrd="0" presId="urn:microsoft.com/office/officeart/2005/8/layout/radial3"/>
    <dgm:cxn modelId="{AA459207-B5CA-40C4-BDB7-BA4A17A9772A}" type="presParOf" srcId="{A3656CC6-4791-407A-83CE-0CD9F81F417B}" destId="{6C708B10-9658-4634-B707-7EBDDC9D57B6}" srcOrd="9" destOrd="0" presId="urn:microsoft.com/office/officeart/2005/8/layout/radial3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0117EC-5EAF-40BB-9B69-6C04F22DEDA3}">
      <dsp:nvSpPr>
        <dsp:cNvPr id="0" name=""/>
        <dsp:cNvSpPr/>
      </dsp:nvSpPr>
      <dsp:spPr>
        <a:xfrm>
          <a:off x="2879155" y="1408974"/>
          <a:ext cx="3329225" cy="332922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CORREGEDORIA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Prevenção e Apuração</a:t>
          </a:r>
        </a:p>
      </dsp:txBody>
      <dsp:txXfrm>
        <a:off x="2879155" y="1408974"/>
        <a:ext cx="3329225" cy="3329225"/>
      </dsp:txXfrm>
    </dsp:sp>
    <dsp:sp modelId="{6A062560-8481-4D31-9BB9-4102CF64FEAC}">
      <dsp:nvSpPr>
        <dsp:cNvPr id="0" name=""/>
        <dsp:cNvSpPr/>
      </dsp:nvSpPr>
      <dsp:spPr>
        <a:xfrm>
          <a:off x="3725595" y="0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Análise de </a:t>
          </a:r>
          <a:r>
            <a:rPr lang="pt-BR" sz="1600" kern="1200" dirty="0" smtClean="0"/>
            <a:t>Denúncias</a:t>
          </a:r>
          <a:endParaRPr lang="pt-BR" sz="1600" kern="1200" dirty="0"/>
        </a:p>
      </dsp:txBody>
      <dsp:txXfrm>
        <a:off x="3725595" y="0"/>
        <a:ext cx="1664612" cy="1664612"/>
      </dsp:txXfrm>
    </dsp:sp>
    <dsp:sp modelId="{DFAD2202-ED2E-4D74-8AEF-3397D57CE171}">
      <dsp:nvSpPr>
        <dsp:cNvPr id="0" name=""/>
        <dsp:cNvSpPr/>
      </dsp:nvSpPr>
      <dsp:spPr>
        <a:xfrm>
          <a:off x="5209938" y="337999"/>
          <a:ext cx="1832888" cy="183288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Juízo de </a:t>
          </a:r>
          <a:r>
            <a:rPr lang="pt-BR" sz="1400" kern="1200" dirty="0" smtClean="0"/>
            <a:t>Admissibilidade</a:t>
          </a:r>
          <a:endParaRPr lang="pt-BR" sz="1400" kern="1200" dirty="0"/>
        </a:p>
      </dsp:txBody>
      <dsp:txXfrm>
        <a:off x="5209938" y="337999"/>
        <a:ext cx="1832888" cy="1832888"/>
      </dsp:txXfrm>
    </dsp:sp>
    <dsp:sp modelId="{EC08DE9C-B640-49A7-8AA2-C9E8EF938091}">
      <dsp:nvSpPr>
        <dsp:cNvPr id="0" name=""/>
        <dsp:cNvSpPr/>
      </dsp:nvSpPr>
      <dsp:spPr>
        <a:xfrm>
          <a:off x="2187031" y="521771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Programa </a:t>
          </a:r>
          <a:r>
            <a:rPr lang="pt-BR" sz="1600" kern="1200" dirty="0"/>
            <a:t>Prevenir</a:t>
          </a:r>
        </a:p>
      </dsp:txBody>
      <dsp:txXfrm>
        <a:off x="2187031" y="521771"/>
        <a:ext cx="1664612" cy="1664612"/>
      </dsp:txXfrm>
    </dsp:sp>
    <dsp:sp modelId="{8F5B7754-1924-4659-BBB2-73326AF4252F}">
      <dsp:nvSpPr>
        <dsp:cNvPr id="0" name=""/>
        <dsp:cNvSpPr/>
      </dsp:nvSpPr>
      <dsp:spPr>
        <a:xfrm>
          <a:off x="1402504" y="1868523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Programa </a:t>
          </a:r>
          <a:r>
            <a:rPr lang="pt-BR" sz="1600" kern="1200" dirty="0"/>
            <a:t>Fortalecer</a:t>
          </a:r>
        </a:p>
      </dsp:txBody>
      <dsp:txXfrm>
        <a:off x="1402504" y="1868523"/>
        <a:ext cx="1664612" cy="1664612"/>
      </dsp:txXfrm>
    </dsp:sp>
    <dsp:sp modelId="{899C024E-6C71-4B38-9A47-C9FA7F316B2B}">
      <dsp:nvSpPr>
        <dsp:cNvPr id="0" name=""/>
        <dsp:cNvSpPr/>
      </dsp:nvSpPr>
      <dsp:spPr>
        <a:xfrm>
          <a:off x="1658873" y="3323331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Elaboração de Normativos</a:t>
          </a:r>
          <a:endParaRPr lang="pt-BR" sz="1600" kern="1200" dirty="0"/>
        </a:p>
      </dsp:txBody>
      <dsp:txXfrm>
        <a:off x="1658873" y="3323331"/>
        <a:ext cx="1664612" cy="1664612"/>
      </dsp:txXfrm>
    </dsp:sp>
    <dsp:sp modelId="{AFB4F639-987E-4CD6-A0EA-7EB21E439E6B}">
      <dsp:nvSpPr>
        <dsp:cNvPr id="0" name=""/>
        <dsp:cNvSpPr/>
      </dsp:nvSpPr>
      <dsp:spPr>
        <a:xfrm>
          <a:off x="4433435" y="4274633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Orientação </a:t>
          </a:r>
          <a:r>
            <a:rPr lang="pt-BR" sz="1500" kern="1200" dirty="0" smtClean="0"/>
            <a:t>Correcional</a:t>
          </a:r>
          <a:endParaRPr lang="pt-BR" sz="1500" kern="1200" dirty="0"/>
        </a:p>
      </dsp:txBody>
      <dsp:txXfrm>
        <a:off x="4433435" y="4274633"/>
        <a:ext cx="1664612" cy="1664612"/>
      </dsp:txXfrm>
    </dsp:sp>
    <dsp:sp modelId="{8916BCB3-90B9-413A-AD19-C445A011295B}">
      <dsp:nvSpPr>
        <dsp:cNvPr id="0" name=""/>
        <dsp:cNvSpPr/>
      </dsp:nvSpPr>
      <dsp:spPr>
        <a:xfrm>
          <a:off x="2839107" y="4274633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Procedimentos </a:t>
          </a:r>
          <a:r>
            <a:rPr lang="pt-BR" sz="1400" kern="1200" dirty="0" smtClean="0"/>
            <a:t>Correcionais</a:t>
          </a:r>
          <a:endParaRPr lang="pt-BR" sz="1400" kern="1200" dirty="0"/>
        </a:p>
      </dsp:txBody>
      <dsp:txXfrm>
        <a:off x="2839107" y="4274633"/>
        <a:ext cx="1664612" cy="1664612"/>
      </dsp:txXfrm>
    </dsp:sp>
    <dsp:sp modelId="{97D037E2-FB1F-4179-92D2-842CFF651F71}">
      <dsp:nvSpPr>
        <dsp:cNvPr id="0" name=""/>
        <dsp:cNvSpPr/>
      </dsp:nvSpPr>
      <dsp:spPr>
        <a:xfrm>
          <a:off x="5684306" y="3334321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Supervisão </a:t>
          </a:r>
          <a:r>
            <a:rPr lang="pt-BR" sz="1600" kern="1200" dirty="0" smtClean="0"/>
            <a:t>Correcional</a:t>
          </a:r>
          <a:endParaRPr lang="pt-BR" sz="1600" kern="1200" dirty="0"/>
        </a:p>
      </dsp:txBody>
      <dsp:txXfrm>
        <a:off x="5684306" y="3334321"/>
        <a:ext cx="1664612" cy="1664612"/>
      </dsp:txXfrm>
    </dsp:sp>
    <dsp:sp modelId="{6C708B10-9658-4634-B707-7EBDDC9D57B6}">
      <dsp:nvSpPr>
        <dsp:cNvPr id="0" name=""/>
        <dsp:cNvSpPr/>
      </dsp:nvSpPr>
      <dsp:spPr>
        <a:xfrm>
          <a:off x="5974738" y="1983480"/>
          <a:ext cx="1664612" cy="16646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Auxílio ao Julgamento</a:t>
          </a:r>
          <a:endParaRPr lang="pt-BR" sz="1600" kern="1200" dirty="0"/>
        </a:p>
      </dsp:txBody>
      <dsp:txXfrm>
        <a:off x="5974738" y="1983480"/>
        <a:ext cx="1664612" cy="1664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BDB5E-06A7-4781-A74A-4EF611EDBF09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26EFC-ACFB-4E3D-B70F-56F7A6906C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4001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43F20-985A-4C7B-B8C2-FD14BC152298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F7895-9C6D-4E7F-82AD-B975C9F63A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35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8204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2281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3616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1510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4934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0361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383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F7895-9C6D-4E7F-82AD-B975C9F63A4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1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F7895-9C6D-4E7F-82AD-B975C9F63A4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547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F7895-9C6D-4E7F-82AD-B975C9F63A4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57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61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962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5213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8834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7895-9C6D-4E7F-82AD-B975C9F63A45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414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CB65-0C1C-4ADB-AB20-2C575FD427D6}" type="datetime1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787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D245-43A2-4840-9F5B-536697973280}" type="datetime1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731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EB1-E26A-4CA4-B1AD-3E23F94B5322}" type="datetime1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463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A6EF-854E-44C5-AF5F-91BED724F18E}" type="datetime1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032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AC57-CDA4-4E01-BD52-EBD3586B5EC8}" type="datetime1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824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DF74-61E7-4CEA-802A-7CAE2B957753}" type="datetime1">
              <a:rPr lang="pt-BR" smtClean="0"/>
              <a:pPr/>
              <a:t>24/02/2022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594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0B10-6740-47DB-9B5D-0B9E9EFA5CC4}" type="datetime1">
              <a:rPr lang="pt-BR" smtClean="0"/>
              <a:pPr/>
              <a:t>24/02/2022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788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00B0-6175-489E-B95C-9FBB5209A2A3}" type="datetime1">
              <a:rPr lang="pt-BR" smtClean="0"/>
              <a:pPr/>
              <a:t>24/02/2022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093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84C9-B87A-480E-8C1D-A8B389150C7F}" type="datetime1">
              <a:rPr lang="pt-BR" smtClean="0"/>
              <a:pPr/>
              <a:t>24/02/2022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163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8D28-2D76-40AA-8928-752B4E55D636}" type="datetime1">
              <a:rPr lang="pt-BR" smtClean="0"/>
              <a:pPr/>
              <a:t>24/02/2022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1794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D2E-6C52-431A-9C9B-2D5ACDB4DDA8}" type="datetime1">
              <a:rPr lang="pt-BR" smtClean="0"/>
              <a:pPr/>
              <a:t>24/02/2022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499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9352-788B-40D6-9116-47EBDFDA3A75}" type="datetime1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35C6-DA58-45AB-8C99-E0B91B94E7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789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644090587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639276901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vimeo.com/616137519" TargetMode="Externa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vimeo.com/61613751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tra.presidencia.gov.br/corregedoria/guia-orientacao-correcional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retariageral/pt-br/centrais-de-conteudo/publicacoes/GuiaCORPR10.8.202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 rot="16200000">
            <a:off x="-822251" y="3313311"/>
            <a:ext cx="5793290" cy="150312"/>
          </a:xfrm>
          <a:prstGeom prst="rect">
            <a:avLst/>
          </a:prstGeom>
          <a:solidFill>
            <a:srgbClr val="FE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12" name="CaixaDeTexto 11"/>
          <p:cNvSpPr txBox="1"/>
          <p:nvPr/>
        </p:nvSpPr>
        <p:spPr>
          <a:xfrm>
            <a:off x="2692095" y="4376127"/>
            <a:ext cx="6242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43B63"/>
                </a:solidFill>
              </a:rPr>
              <a:t>CORREGEDORIA DA SECRETARIA DE CONTROLE INTERNO DA PRESIDÊNCIA DA REPÚBLICA</a:t>
            </a:r>
            <a:endParaRPr lang="pt-BR" sz="2400" b="1" dirty="0">
              <a:solidFill>
                <a:srgbClr val="043B63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692094" y="5156497"/>
            <a:ext cx="6242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43B63"/>
                </a:solidFill>
              </a:rPr>
              <a:t>Atuação e boas práticas com ênfase em ações preventivas</a:t>
            </a:r>
            <a:endParaRPr lang="pt-BR" sz="2000" b="1" dirty="0">
              <a:solidFill>
                <a:srgbClr val="043B63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 flipV="1">
            <a:off x="0" y="2064131"/>
            <a:ext cx="2390503" cy="45719"/>
          </a:xfrm>
          <a:prstGeom prst="rect">
            <a:avLst/>
          </a:prstGeom>
          <a:solidFill>
            <a:srgbClr val="FE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90" y="631053"/>
            <a:ext cx="966903" cy="125937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flipV="1">
            <a:off x="2692095" y="5132163"/>
            <a:ext cx="6451905" cy="45719"/>
          </a:xfrm>
          <a:prstGeom prst="rect">
            <a:avLst/>
          </a:prstGeom>
          <a:solidFill>
            <a:srgbClr val="FE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870" y="1453851"/>
            <a:ext cx="3935043" cy="26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29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Programas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14202" y="3089072"/>
            <a:ext cx="7003899" cy="242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93764" y="1499023"/>
            <a:ext cx="8354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- Programa PREVENIR: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prevenção de ilícitos administrativos, mediante realização de palestras, cursos e outros eventos de capacitação, divulgação de orientações normativas e boas práticas, além de cartilhas e vídeos animados e institucionais, voltadas aos gestores, servidores, empresas e colaboradores. </a:t>
            </a:r>
          </a:p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93765" y="3089072"/>
            <a:ext cx="8354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- Programa FORTALECER: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repressão de ilícitos administrativos e estruturação da Corregedoria, com a finalidade de aperfeiçoar ou fortalecer 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atividade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correcional,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por meio da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implementação de ações, rotinas, metodologias, orientações de combate eficaz e eficiente da prática de irregularidades administrativas com fins de restabelecimento da regularidade do serviço público.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Modelo de Maturidade Correcional (CRG-MM) 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14202" y="3089072"/>
            <a:ext cx="7003899" cy="242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35147" y="1000910"/>
            <a:ext cx="8354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O </a:t>
            </a:r>
            <a:r>
              <a:rPr lang="pt-BR" b="1" dirty="0" smtClean="0">
                <a:solidFill>
                  <a:srgbClr val="23659E"/>
                </a:solidFill>
              </a:rPr>
              <a:t>Modelo de Maturidade </a:t>
            </a:r>
            <a:r>
              <a:rPr lang="pt-BR" dirty="0" smtClean="0">
                <a:solidFill>
                  <a:srgbClr val="23659E"/>
                </a:solidFill>
              </a:rPr>
              <a:t>é um </a:t>
            </a:r>
            <a:r>
              <a:rPr lang="pt-BR" b="1" dirty="0">
                <a:solidFill>
                  <a:srgbClr val="23659E"/>
                </a:solidFill>
              </a:rPr>
              <a:t>instrumento para avaliar a maturidade </a:t>
            </a:r>
            <a:r>
              <a:rPr lang="pt-BR" dirty="0">
                <a:solidFill>
                  <a:srgbClr val="23659E"/>
                </a:solidFill>
              </a:rPr>
              <a:t>de determinado processo de trabalho ou área de </a:t>
            </a:r>
            <a:r>
              <a:rPr lang="pt-BR" dirty="0" smtClean="0">
                <a:solidFill>
                  <a:srgbClr val="23659E"/>
                </a:solidFill>
              </a:rPr>
              <a:t>atuação, usado </a:t>
            </a:r>
            <a:r>
              <a:rPr lang="pt-BR" dirty="0">
                <a:solidFill>
                  <a:srgbClr val="23659E"/>
                </a:solidFill>
              </a:rPr>
              <a:t>para inferir o resultado futuro da </a:t>
            </a:r>
            <a:r>
              <a:rPr lang="pt-BR" dirty="0" smtClean="0">
                <a:solidFill>
                  <a:srgbClr val="23659E"/>
                </a:solidFill>
              </a:rPr>
              <a:t>organização; </a:t>
            </a: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rgbClr val="23659E"/>
                </a:solidFill>
              </a:rPr>
              <a:t>Diagnóstico </a:t>
            </a:r>
            <a:r>
              <a:rPr lang="pt-BR" b="1" dirty="0">
                <a:solidFill>
                  <a:srgbClr val="23659E"/>
                </a:solidFill>
              </a:rPr>
              <a:t>da gestão correcional </a:t>
            </a:r>
            <a:r>
              <a:rPr lang="pt-BR" dirty="0">
                <a:solidFill>
                  <a:srgbClr val="23659E"/>
                </a:solidFill>
              </a:rPr>
              <a:t>e </a:t>
            </a:r>
            <a:r>
              <a:rPr lang="pt-BR" b="1" dirty="0" smtClean="0">
                <a:solidFill>
                  <a:srgbClr val="23659E"/>
                </a:solidFill>
              </a:rPr>
              <a:t>estabelecimento </a:t>
            </a:r>
            <a:r>
              <a:rPr lang="pt-BR" b="1" dirty="0">
                <a:solidFill>
                  <a:srgbClr val="23659E"/>
                </a:solidFill>
              </a:rPr>
              <a:t>de estratégias e metas</a:t>
            </a:r>
            <a:r>
              <a:rPr lang="pt-BR" dirty="0">
                <a:solidFill>
                  <a:srgbClr val="23659E"/>
                </a:solidFill>
              </a:rPr>
              <a:t> para o </a:t>
            </a:r>
            <a:r>
              <a:rPr lang="pt-BR" b="1" dirty="0">
                <a:solidFill>
                  <a:srgbClr val="23659E"/>
                </a:solidFill>
              </a:rPr>
              <a:t>alcance do nível de maturidade </a:t>
            </a:r>
            <a:r>
              <a:rPr lang="pt-BR" b="1" dirty="0" smtClean="0">
                <a:solidFill>
                  <a:srgbClr val="23659E"/>
                </a:solidFill>
              </a:rPr>
              <a:t>almejado</a:t>
            </a:r>
            <a:r>
              <a:rPr lang="pt-BR" b="1" dirty="0">
                <a:solidFill>
                  <a:srgbClr val="23659E"/>
                </a:solidFill>
              </a:rPr>
              <a:t>;</a:t>
            </a:r>
            <a:endParaRPr lang="pt-BR" b="1" dirty="0" smtClean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Ferramenta </a:t>
            </a:r>
            <a:r>
              <a:rPr lang="pt-BR" dirty="0">
                <a:solidFill>
                  <a:srgbClr val="23659E"/>
                </a:solidFill>
              </a:rPr>
              <a:t>de </a:t>
            </a:r>
            <a:r>
              <a:rPr lang="pt-BR" b="1" dirty="0">
                <a:solidFill>
                  <a:srgbClr val="23659E"/>
                </a:solidFill>
              </a:rPr>
              <a:t>comunicação, avaliação e </a:t>
            </a:r>
            <a:r>
              <a:rPr lang="pt-BR" b="1" dirty="0" smtClean="0">
                <a:solidFill>
                  <a:srgbClr val="23659E"/>
                </a:solidFill>
              </a:rPr>
              <a:t>desenvolvimento</a:t>
            </a:r>
            <a:r>
              <a:rPr lang="pt-BR" dirty="0" smtClean="0">
                <a:solidFill>
                  <a:srgbClr val="23659E"/>
                </a:solidFill>
              </a:rPr>
              <a:t>, estruturado em</a:t>
            </a:r>
            <a:r>
              <a:rPr lang="pt-BR" b="1" dirty="0" smtClean="0">
                <a:solidFill>
                  <a:srgbClr val="23659E"/>
                </a:solidFill>
              </a:rPr>
              <a:t> 5</a:t>
            </a:r>
            <a:r>
              <a:rPr lang="pt-BR" dirty="0" smtClean="0">
                <a:solidFill>
                  <a:srgbClr val="23659E"/>
                </a:solidFill>
              </a:rPr>
              <a:t> </a:t>
            </a:r>
            <a:r>
              <a:rPr lang="pt-BR" b="1" dirty="0">
                <a:solidFill>
                  <a:srgbClr val="23659E"/>
                </a:solidFill>
              </a:rPr>
              <a:t>níveis de capacidade </a:t>
            </a:r>
            <a:r>
              <a:rPr lang="pt-BR" b="1" dirty="0" smtClean="0">
                <a:solidFill>
                  <a:srgbClr val="23659E"/>
                </a:solidFill>
              </a:rPr>
              <a:t>correcional</a:t>
            </a:r>
            <a:r>
              <a:rPr lang="pt-BR" dirty="0" smtClean="0">
                <a:solidFill>
                  <a:srgbClr val="23659E"/>
                </a:solidFill>
              </a:rPr>
              <a:t>.</a:t>
            </a:r>
            <a:endParaRPr lang="pt-BR" dirty="0">
              <a:solidFill>
                <a:srgbClr val="23659E"/>
              </a:solidFill>
            </a:endParaRPr>
          </a:p>
        </p:txBody>
      </p:sp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856" y="3089072"/>
            <a:ext cx="7819071" cy="27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3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3659E"/>
                </a:solidFill>
              </a:rPr>
              <a:t>Modelo de Maturidade Correcional (</a:t>
            </a:r>
            <a:r>
              <a:rPr lang="pt-BR" sz="3000" b="1" dirty="0" smtClean="0">
                <a:solidFill>
                  <a:srgbClr val="23659E"/>
                </a:solidFill>
              </a:rPr>
              <a:t>CRG-MM)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990220" y="2189788"/>
            <a:ext cx="31424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23659E"/>
                </a:solidFill>
              </a:rPr>
              <a:t>Um </a:t>
            </a:r>
            <a:r>
              <a:rPr lang="pt-BR" dirty="0">
                <a:solidFill>
                  <a:srgbClr val="23659E"/>
                </a:solidFill>
              </a:rPr>
              <a:t>nível só é alcançado quando todos os macroprocessos a ele associados foram atingidos pela </a:t>
            </a:r>
            <a:r>
              <a:rPr lang="pt-BR" dirty="0" smtClean="0">
                <a:solidFill>
                  <a:srgbClr val="23659E"/>
                </a:solidFill>
              </a:rPr>
              <a:t>organização. </a:t>
            </a:r>
          </a:p>
          <a:p>
            <a:pPr algn="just"/>
            <a:endParaRPr lang="pt-BR" dirty="0" smtClean="0">
              <a:solidFill>
                <a:srgbClr val="23659E"/>
              </a:solidFill>
            </a:endParaRPr>
          </a:p>
          <a:p>
            <a:r>
              <a:rPr lang="pt-BR" sz="1600" dirty="0" smtClean="0">
                <a:solidFill>
                  <a:srgbClr val="23659E"/>
                </a:solidFill>
              </a:rPr>
              <a:t>https</a:t>
            </a:r>
            <a:r>
              <a:rPr lang="pt-BR" sz="1600" dirty="0">
                <a:solidFill>
                  <a:srgbClr val="23659E"/>
                </a:solidFill>
              </a:rPr>
              <a:t>://corregedorias.gov.br/acoes-e-programas/siscor/maturidade </a:t>
            </a:r>
          </a:p>
          <a:p>
            <a:pPr algn="just"/>
            <a:endParaRPr lang="pt-BR" dirty="0">
              <a:solidFill>
                <a:srgbClr val="23659E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12" y="1097214"/>
            <a:ext cx="5838508" cy="51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1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3659E"/>
                </a:solidFill>
              </a:rPr>
              <a:t>Modelo de Maturidade Correcional (</a:t>
            </a:r>
            <a:r>
              <a:rPr lang="pt-BR" sz="3000" b="1" dirty="0" smtClean="0">
                <a:solidFill>
                  <a:srgbClr val="23659E"/>
                </a:solidFill>
              </a:rPr>
              <a:t>CRG-MM</a:t>
            </a:r>
            <a:r>
              <a:rPr lang="pt-BR" sz="3000" b="1" dirty="0">
                <a:solidFill>
                  <a:srgbClr val="23659E"/>
                </a:solidFill>
              </a:rPr>
              <a:t>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02405" y="2040405"/>
            <a:ext cx="3872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23659E"/>
                </a:solidFill>
              </a:rPr>
              <a:t>- O </a:t>
            </a:r>
            <a:r>
              <a:rPr lang="pt-BR" b="1" dirty="0" smtClean="0">
                <a:solidFill>
                  <a:srgbClr val="23659E"/>
                </a:solidFill>
              </a:rPr>
              <a:t>Plano de Ação foi elaborado</a:t>
            </a:r>
            <a:r>
              <a:rPr lang="pt-BR" dirty="0" smtClean="0">
                <a:solidFill>
                  <a:srgbClr val="23659E"/>
                </a:solidFill>
              </a:rPr>
              <a:t> com o </a:t>
            </a:r>
            <a:r>
              <a:rPr lang="pt-BR" b="1" dirty="0" smtClean="0">
                <a:solidFill>
                  <a:srgbClr val="23659E"/>
                </a:solidFill>
              </a:rPr>
              <a:t>objetivo de </a:t>
            </a:r>
            <a:r>
              <a:rPr lang="pt-BR" b="1" dirty="0">
                <a:solidFill>
                  <a:srgbClr val="23659E"/>
                </a:solidFill>
              </a:rPr>
              <a:t>organizar e sistematizar</a:t>
            </a:r>
            <a:r>
              <a:rPr lang="pt-BR" dirty="0">
                <a:solidFill>
                  <a:srgbClr val="23659E"/>
                </a:solidFill>
              </a:rPr>
              <a:t> </a:t>
            </a:r>
            <a:r>
              <a:rPr lang="pt-BR" dirty="0" smtClean="0">
                <a:solidFill>
                  <a:srgbClr val="23659E"/>
                </a:solidFill>
              </a:rPr>
              <a:t>as </a:t>
            </a:r>
            <a:r>
              <a:rPr lang="pt-BR" dirty="0">
                <a:solidFill>
                  <a:srgbClr val="23659E"/>
                </a:solidFill>
              </a:rPr>
              <a:t>iniciativas a serem conduzidas para a institucionalização dos </a:t>
            </a:r>
            <a:r>
              <a:rPr lang="pt-BR" b="1" dirty="0" err="1" smtClean="0">
                <a:solidFill>
                  <a:srgbClr val="23659E"/>
                </a:solidFill>
              </a:rPr>
              <a:t>KPA’s</a:t>
            </a:r>
            <a:r>
              <a:rPr lang="pt-BR" dirty="0" smtClean="0">
                <a:solidFill>
                  <a:srgbClr val="23659E"/>
                </a:solidFill>
              </a:rPr>
              <a:t>, mediante </a:t>
            </a:r>
            <a:r>
              <a:rPr lang="pt-BR" b="1" dirty="0" smtClean="0">
                <a:solidFill>
                  <a:srgbClr val="23659E"/>
                </a:solidFill>
              </a:rPr>
              <a:t>definição </a:t>
            </a:r>
            <a:r>
              <a:rPr lang="pt-BR" b="1" dirty="0">
                <a:solidFill>
                  <a:srgbClr val="23659E"/>
                </a:solidFill>
              </a:rPr>
              <a:t>e registro das ações </a:t>
            </a:r>
            <a:r>
              <a:rPr lang="pt-BR" dirty="0">
                <a:solidFill>
                  <a:srgbClr val="23659E"/>
                </a:solidFill>
              </a:rPr>
              <a:t>a serem executadas para o alcance da plena implantação de cada atividade, </a:t>
            </a:r>
            <a:r>
              <a:rPr lang="pt-BR" b="1" dirty="0">
                <a:solidFill>
                  <a:srgbClr val="23659E"/>
                </a:solidFill>
              </a:rPr>
              <a:t>indicando prazos, responsáveis e recursos necessários</a:t>
            </a:r>
            <a:r>
              <a:rPr lang="pt-BR" dirty="0">
                <a:solidFill>
                  <a:srgbClr val="23659E"/>
                </a:solidFill>
              </a:rPr>
              <a:t>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869" y="1850086"/>
            <a:ext cx="2809860" cy="29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9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522CF5A-0888-4C6B-BABC-FF6E6A42F1E4}"/>
              </a:ext>
            </a:extLst>
          </p:cNvPr>
          <p:cNvSpPr txBox="1"/>
          <p:nvPr/>
        </p:nvSpPr>
        <p:spPr>
          <a:xfrm>
            <a:off x="493764" y="485535"/>
            <a:ext cx="8266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Pílulas de Conscientização: Corregedoria explica!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26784" y="1835989"/>
            <a:ext cx="3935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- Ações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voltadas à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conscientização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de gestores,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servidores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e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colaboradores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acerca dos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deveres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proibições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funcionais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do comprometimento com a probidade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administrativa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 observância dos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princípios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administrativos e boas práticas de gestão;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pPr algn="just"/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- 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implementação dessas ações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ocorre por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meio da circularização, em meio físico ou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digital,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de cartilhas, textos, 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</a:rPr>
              <a:t>folders e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vídeos institucionais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 animados.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65" y="1950924"/>
            <a:ext cx="3657601" cy="346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3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522CF5A-0888-4C6B-BABC-FF6E6A42F1E4}"/>
              </a:ext>
            </a:extLst>
          </p:cNvPr>
          <p:cNvSpPr txBox="1"/>
          <p:nvPr/>
        </p:nvSpPr>
        <p:spPr>
          <a:xfrm>
            <a:off x="493764" y="485535"/>
            <a:ext cx="8266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1º Pílulas de Conscientização: Assédio Moral</a:t>
            </a:r>
            <a:endParaRPr lang="pt-BR" sz="3000" dirty="0"/>
          </a:p>
        </p:txBody>
      </p:sp>
      <p:pic>
        <p:nvPicPr>
          <p:cNvPr id="25" name="Imagem 24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223" y="1684342"/>
            <a:ext cx="2719928" cy="1629123"/>
          </a:xfrm>
          <a:prstGeom prst="rect">
            <a:avLst/>
          </a:prstGeom>
        </p:spPr>
      </p:pic>
      <p:pic>
        <p:nvPicPr>
          <p:cNvPr id="26" name="Imagem 25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8930" y="1676662"/>
            <a:ext cx="2761903" cy="1629123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1051855" y="3349043"/>
            <a:ext cx="18838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https://vimeo.com/616137519</a:t>
            </a:r>
            <a:endParaRPr lang="pt-BR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347263" y="3323756"/>
            <a:ext cx="18838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https://vimeo.com/639276901</a:t>
            </a:r>
            <a:endParaRPr lang="pt-BR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587603" y="5478387"/>
            <a:ext cx="18838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>
                <a:hlinkClick r:id="rId8"/>
              </a:rPr>
              <a:t>https://vimeo.com/644090587</a:t>
            </a:r>
            <a:endParaRPr lang="pt-BR" sz="1050" dirty="0"/>
          </a:p>
        </p:txBody>
      </p:sp>
      <p:pic>
        <p:nvPicPr>
          <p:cNvPr id="30" name="Imagem 29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9503" y="3846439"/>
            <a:ext cx="2780048" cy="1631948"/>
          </a:xfrm>
          <a:prstGeom prst="rect">
            <a:avLst/>
          </a:prstGeom>
        </p:spPr>
      </p:pic>
      <p:pic>
        <p:nvPicPr>
          <p:cNvPr id="14" name="Imagem 13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223" y="1676662"/>
            <a:ext cx="2719928" cy="16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8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14202" y="3089072"/>
            <a:ext cx="7003899" cy="242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E7AB2C51-5024-4E17-B048-3BA44172F5BC}"/>
              </a:ext>
            </a:extLst>
          </p:cNvPr>
          <p:cNvSpPr txBox="1">
            <a:spLocks/>
          </p:cNvSpPr>
          <p:nvPr/>
        </p:nvSpPr>
        <p:spPr>
          <a:xfrm>
            <a:off x="1014202" y="1340769"/>
            <a:ext cx="7003899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pic>
        <p:nvPicPr>
          <p:cNvPr id="11" name="Imagem 10" descr="Recorte de Te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199" y="1328094"/>
            <a:ext cx="3370511" cy="4738481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689696" y="2208582"/>
            <a:ext cx="4070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Em complemento aos vídeos,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foi lançada a Cartilha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sobre assédio moral, abordando de forma mais aprofundada o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conceito, classificação,  exemplos, diferenciação do ilícito com atos de gestão, perfil do assediado e assediador, providências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, entre outros assuntos.  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5522CF5A-0888-4C6B-BABC-FF6E6A42F1E4}"/>
              </a:ext>
            </a:extLst>
          </p:cNvPr>
          <p:cNvSpPr txBox="1"/>
          <p:nvPr/>
        </p:nvSpPr>
        <p:spPr>
          <a:xfrm>
            <a:off x="646164" y="456875"/>
            <a:ext cx="8266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Pílulas de Conscientização: Corregedoria explica!</a:t>
            </a:r>
            <a:endParaRPr lang="pt-BR" sz="3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129349" y="4659086"/>
            <a:ext cx="287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Link do site da SG da cartilha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4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14202" y="3089072"/>
            <a:ext cx="7003899" cy="242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E7AB2C51-5024-4E17-B048-3BA44172F5BC}"/>
              </a:ext>
            </a:extLst>
          </p:cNvPr>
          <p:cNvSpPr txBox="1">
            <a:spLocks/>
          </p:cNvSpPr>
          <p:nvPr/>
        </p:nvSpPr>
        <p:spPr>
          <a:xfrm>
            <a:off x="1014202" y="1340769"/>
            <a:ext cx="7003899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5522CF5A-0888-4C6B-BABC-FF6E6A42F1E4}"/>
              </a:ext>
            </a:extLst>
          </p:cNvPr>
          <p:cNvSpPr txBox="1"/>
          <p:nvPr/>
        </p:nvSpPr>
        <p:spPr>
          <a:xfrm>
            <a:off x="646164" y="456875"/>
            <a:ext cx="8497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2º Pílula de Conscientização: Gerência de Empresas</a:t>
            </a:r>
            <a:endParaRPr lang="pt-BR" sz="3000" dirty="0"/>
          </a:p>
        </p:txBody>
      </p:sp>
      <p:pic>
        <p:nvPicPr>
          <p:cNvPr id="15" name="Imagem 1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1247" y="1644668"/>
            <a:ext cx="6282821" cy="376314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231532" y="3089072"/>
            <a:ext cx="2120630" cy="74883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28575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4" name="Triângulo isósceles 3"/>
          <p:cNvSpPr/>
          <p:nvPr/>
        </p:nvSpPr>
        <p:spPr>
          <a:xfrm rot="19526369">
            <a:off x="4502313" y="3611033"/>
            <a:ext cx="739336" cy="475573"/>
          </a:xfrm>
          <a:prstGeom prst="triangl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231532" y="3299277"/>
            <a:ext cx="2295727" cy="353943"/>
          </a:xfrm>
          <a:prstGeom prst="rect">
            <a:avLst/>
          </a:prstGeom>
          <a:noFill/>
          <a:effectLst>
            <a:glow rad="508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BR" sz="1700" b="1" dirty="0" smtClean="0"/>
              <a:t>Gerência de Empresas</a:t>
            </a:r>
            <a:endParaRPr lang="pt-BR" sz="1700" b="1" dirty="0"/>
          </a:p>
        </p:txBody>
      </p:sp>
      <p:sp>
        <p:nvSpPr>
          <p:cNvPr id="9" name="Retângulo 8"/>
          <p:cNvSpPr/>
          <p:nvPr/>
        </p:nvSpPr>
        <p:spPr>
          <a:xfrm>
            <a:off x="5486400" y="3880548"/>
            <a:ext cx="682580" cy="237347"/>
          </a:xfrm>
          <a:prstGeom prst="rect">
            <a:avLst/>
          </a:prstGeom>
          <a:solidFill>
            <a:srgbClr val="FAA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291247" y="5769735"/>
            <a:ext cx="579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23659E"/>
                </a:solidFill>
              </a:rPr>
              <a:t>- O roteiro foi aprovado e a produção do vídeo iniciada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785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 rot="16200000">
            <a:off x="8407022" y="6036845"/>
            <a:ext cx="609268" cy="58110"/>
          </a:xfrm>
          <a:prstGeom prst="rect">
            <a:avLst/>
          </a:prstGeom>
          <a:solidFill>
            <a:srgbClr val="FE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368" y="5555502"/>
            <a:ext cx="2630975" cy="81503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517904" y="4667072"/>
            <a:ext cx="7626096" cy="54761"/>
          </a:xfrm>
          <a:prstGeom prst="rect">
            <a:avLst/>
          </a:prstGeom>
          <a:solidFill>
            <a:srgbClr val="FE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/>
          </a:p>
        </p:txBody>
      </p:sp>
      <p:sp>
        <p:nvSpPr>
          <p:cNvPr id="2" name="CaixaDeTexto 1"/>
          <p:cNvSpPr txBox="1"/>
          <p:nvPr/>
        </p:nvSpPr>
        <p:spPr>
          <a:xfrm>
            <a:off x="130629" y="1635150"/>
            <a:ext cx="874340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800" b="1" dirty="0">
              <a:solidFill>
                <a:srgbClr val="02406E"/>
              </a:solidFill>
            </a:endParaRPr>
          </a:p>
          <a:p>
            <a:pPr algn="ctr"/>
            <a:endParaRPr lang="pt-BR" sz="4800" b="1" dirty="0">
              <a:solidFill>
                <a:srgbClr val="02406E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02406E"/>
                </a:solidFill>
              </a:rPr>
              <a:t>Vinícius Dantas Damasceno de Araújo</a:t>
            </a:r>
          </a:p>
          <a:p>
            <a:pPr algn="ctr"/>
            <a:r>
              <a:rPr lang="pt-BR" sz="2000" b="1" dirty="0" smtClean="0">
                <a:solidFill>
                  <a:srgbClr val="02406E"/>
                </a:solidFill>
              </a:rPr>
              <a:t>Corregedor-Geral</a:t>
            </a:r>
            <a:endParaRPr lang="pt-BR" sz="2000" b="1" dirty="0">
              <a:solidFill>
                <a:srgbClr val="02406E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2406E"/>
                </a:solidFill>
              </a:rPr>
              <a:t>Secretaria </a:t>
            </a:r>
            <a:r>
              <a:rPr lang="pt-BR" sz="2000" b="1" dirty="0">
                <a:solidFill>
                  <a:srgbClr val="02406E"/>
                </a:solidFill>
              </a:rPr>
              <a:t>de Controle Interno</a:t>
            </a:r>
          </a:p>
          <a:p>
            <a:pPr algn="ctr"/>
            <a:r>
              <a:rPr lang="pt-BR" sz="2000" b="1" dirty="0">
                <a:solidFill>
                  <a:srgbClr val="02406E"/>
                </a:solidFill>
              </a:rPr>
              <a:t>Secretaria-Geral da Presidência da </a:t>
            </a:r>
            <a:r>
              <a:rPr lang="pt-BR" sz="2000" b="1" dirty="0" smtClean="0">
                <a:solidFill>
                  <a:srgbClr val="02406E"/>
                </a:solidFill>
              </a:rPr>
              <a:t>República</a:t>
            </a:r>
            <a:endParaRPr lang="pt-BR" sz="2000" dirty="0"/>
          </a:p>
          <a:p>
            <a:pPr algn="ctr"/>
            <a:endParaRPr lang="pt-BR" sz="2000" b="1" dirty="0">
              <a:solidFill>
                <a:srgbClr val="02406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2468221"/>
            <a:ext cx="6794090" cy="6855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5239580" y="5804290"/>
            <a:ext cx="3435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Telefone: (61) 3411-2681 / (61) 99565-4329 </a:t>
            </a:r>
          </a:p>
          <a:p>
            <a:pPr algn="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E-mail: cisetpr@presidencia.gov.br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336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000" b="1" dirty="0" smtClean="0">
                <a:solidFill>
                  <a:srgbClr val="23659E"/>
                </a:solidFill>
                <a:latin typeface="Calibri" panose="020F0502020204030204"/>
              </a:rPr>
              <a:t>Introdução: CORPR </a:t>
            </a:r>
            <a:endParaRPr lang="pt-BR" sz="3000" b="1" dirty="0">
              <a:solidFill>
                <a:srgbClr val="23659E"/>
              </a:solidFill>
              <a:latin typeface="Calibri" panose="020F0502020204030204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F35C6-DA58-45AB-8C99-E0B91B94E7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6438" y="1056437"/>
            <a:ext cx="118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23659E"/>
                </a:solidFill>
              </a:rPr>
              <a:t>Instituição</a:t>
            </a:r>
            <a:endParaRPr lang="pt-BR" b="1" dirty="0">
              <a:solidFill>
                <a:srgbClr val="23659E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00843" y="2947175"/>
            <a:ext cx="7900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b="1" dirty="0">
                <a:solidFill>
                  <a:srgbClr val="23659E"/>
                </a:solidFill>
              </a:rPr>
              <a:t>A</a:t>
            </a:r>
            <a:r>
              <a:rPr lang="pt-BR" b="1" dirty="0" smtClean="0">
                <a:solidFill>
                  <a:srgbClr val="23659E"/>
                </a:solidFill>
              </a:rPr>
              <a:t>puração</a:t>
            </a:r>
            <a:r>
              <a:rPr lang="pt-BR" dirty="0" smtClean="0">
                <a:solidFill>
                  <a:srgbClr val="23659E"/>
                </a:solidFill>
              </a:rPr>
              <a:t> e </a:t>
            </a:r>
            <a:r>
              <a:rPr lang="pt-BR" b="1" dirty="0" smtClean="0">
                <a:solidFill>
                  <a:srgbClr val="23659E"/>
                </a:solidFill>
              </a:rPr>
              <a:t>prevenção</a:t>
            </a:r>
            <a:r>
              <a:rPr lang="pt-BR" dirty="0" smtClean="0">
                <a:solidFill>
                  <a:srgbClr val="23659E"/>
                </a:solidFill>
              </a:rPr>
              <a:t> de irregularidades administrativas por meio da instauração e condução de procedimentos correcionais;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Em 2021, a </a:t>
            </a:r>
            <a:r>
              <a:rPr lang="pt-BR" b="1" dirty="0" smtClean="0">
                <a:solidFill>
                  <a:srgbClr val="23659E"/>
                </a:solidFill>
              </a:rPr>
              <a:t>CORPR passou a ser considerada uma unidade Seccional</a:t>
            </a:r>
            <a:r>
              <a:rPr lang="pt-BR" dirty="0" smtClean="0">
                <a:solidFill>
                  <a:srgbClr val="23659E"/>
                </a:solidFill>
              </a:rPr>
              <a:t>, submetido ao </a:t>
            </a:r>
            <a:r>
              <a:rPr lang="pt-BR" dirty="0" err="1" smtClean="0">
                <a:solidFill>
                  <a:srgbClr val="23659E"/>
                </a:solidFill>
              </a:rPr>
              <a:t>Siscor</a:t>
            </a:r>
            <a:r>
              <a:rPr lang="pt-BR" dirty="0" smtClean="0">
                <a:solidFill>
                  <a:srgbClr val="23659E"/>
                </a:solidFill>
              </a:rPr>
              <a:t>, após provocação da CGU e consulta à SAJ. </a:t>
            </a:r>
            <a:r>
              <a:rPr lang="pt-BR" b="1" dirty="0" smtClean="0">
                <a:solidFill>
                  <a:srgbClr val="23659E"/>
                </a:solidFill>
              </a:rPr>
              <a:t>Consequentemente, o Corregedor passou a ter mandato</a:t>
            </a:r>
            <a:r>
              <a:rPr lang="pt-BR" dirty="0">
                <a:solidFill>
                  <a:srgbClr val="23659E"/>
                </a:solidFill>
              </a:rPr>
              <a:t> </a:t>
            </a:r>
            <a:r>
              <a:rPr lang="pt-BR" dirty="0" smtClean="0">
                <a:solidFill>
                  <a:srgbClr val="23659E"/>
                </a:solidFill>
              </a:rPr>
              <a:t>de 2 anos.  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36438" y="2503618"/>
            <a:ext cx="495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rgbClr val="23659E"/>
                </a:solidFill>
              </a:rPr>
              <a:t>Siscor</a:t>
            </a:r>
            <a:r>
              <a:rPr lang="pt-BR" b="1" dirty="0" smtClean="0">
                <a:solidFill>
                  <a:srgbClr val="23659E"/>
                </a:solidFill>
              </a:rPr>
              <a:t> (Decreto nº 5.480, de 30 de junho de 2005) </a:t>
            </a:r>
            <a:endParaRPr lang="pt-BR" b="1" dirty="0">
              <a:solidFill>
                <a:srgbClr val="23659E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36438" y="4451710"/>
            <a:ext cx="304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3659E"/>
                </a:solidFill>
              </a:rPr>
              <a:t>Unidade </a:t>
            </a:r>
            <a:r>
              <a:rPr lang="pt-BR" b="1" dirty="0" smtClean="0">
                <a:solidFill>
                  <a:srgbClr val="23659E"/>
                </a:solidFill>
              </a:rPr>
              <a:t>Setorial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000843" y="4848249"/>
            <a:ext cx="7900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Após alteração do Decreto nº 5.480, pelo </a:t>
            </a:r>
            <a:r>
              <a:rPr lang="pt-BR" b="1" dirty="0" smtClean="0">
                <a:solidFill>
                  <a:srgbClr val="23659E"/>
                </a:solidFill>
              </a:rPr>
              <a:t>Decreto nº 10.768, de 13 de agosto de 2021</a:t>
            </a:r>
            <a:r>
              <a:rPr lang="pt-BR" dirty="0" smtClean="0">
                <a:solidFill>
                  <a:srgbClr val="23659E"/>
                </a:solidFill>
              </a:rPr>
              <a:t>, com a </a:t>
            </a:r>
            <a:r>
              <a:rPr lang="pt-BR" dirty="0">
                <a:solidFill>
                  <a:srgbClr val="23659E"/>
                </a:solidFill>
              </a:rPr>
              <a:t>conversão </a:t>
            </a:r>
            <a:r>
              <a:rPr lang="pt-BR" dirty="0" smtClean="0">
                <a:solidFill>
                  <a:srgbClr val="23659E"/>
                </a:solidFill>
              </a:rPr>
              <a:t>das Seccionais em Setoriais, a CORPR passou a ser considerada </a:t>
            </a:r>
            <a:r>
              <a:rPr lang="pt-BR" b="1" dirty="0" smtClean="0">
                <a:solidFill>
                  <a:srgbClr val="23659E"/>
                </a:solidFill>
              </a:rPr>
              <a:t>Unidade Setorial do </a:t>
            </a:r>
            <a:r>
              <a:rPr lang="pt-BR" b="1" dirty="0" err="1" smtClean="0">
                <a:solidFill>
                  <a:srgbClr val="23659E"/>
                </a:solidFill>
              </a:rPr>
              <a:t>Siscor</a:t>
            </a:r>
            <a:r>
              <a:rPr lang="pt-BR" dirty="0" smtClean="0">
                <a:solidFill>
                  <a:srgbClr val="23659E"/>
                </a:solidFill>
              </a:rPr>
              <a:t>; </a:t>
            </a:r>
            <a:endParaRPr lang="pt-BR" dirty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Sujeita-se à </a:t>
            </a:r>
            <a:r>
              <a:rPr lang="pt-BR" b="1" dirty="0">
                <a:solidFill>
                  <a:srgbClr val="23659E"/>
                </a:solidFill>
              </a:rPr>
              <a:t>orientação normativa </a:t>
            </a:r>
            <a:r>
              <a:rPr lang="pt-BR" dirty="0" smtClean="0">
                <a:solidFill>
                  <a:srgbClr val="23659E"/>
                </a:solidFill>
              </a:rPr>
              <a:t>e </a:t>
            </a:r>
            <a:r>
              <a:rPr lang="pt-BR" b="1" dirty="0">
                <a:solidFill>
                  <a:srgbClr val="23659E"/>
                </a:solidFill>
              </a:rPr>
              <a:t>supervisão técnica</a:t>
            </a:r>
            <a:r>
              <a:rPr lang="pt-BR" dirty="0">
                <a:solidFill>
                  <a:srgbClr val="23659E"/>
                </a:solidFill>
              </a:rPr>
              <a:t> do </a:t>
            </a:r>
            <a:r>
              <a:rPr lang="pt-BR" b="1" dirty="0">
                <a:solidFill>
                  <a:srgbClr val="23659E"/>
                </a:solidFill>
              </a:rPr>
              <a:t>Órgão Central do Sistema de </a:t>
            </a:r>
            <a:r>
              <a:rPr lang="pt-BR" b="1" dirty="0" smtClean="0">
                <a:solidFill>
                  <a:srgbClr val="23659E"/>
                </a:solidFill>
              </a:rPr>
              <a:t>Correição</a:t>
            </a:r>
            <a:r>
              <a:rPr lang="pt-BR" dirty="0" smtClean="0">
                <a:solidFill>
                  <a:srgbClr val="23659E"/>
                </a:solidFill>
              </a:rPr>
              <a:t>, a Controladoria-Geral da União (CGU).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000843" y="1506064"/>
            <a:ext cx="7900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A </a:t>
            </a:r>
            <a:r>
              <a:rPr lang="pt-BR" b="1" dirty="0" smtClean="0">
                <a:solidFill>
                  <a:srgbClr val="23659E"/>
                </a:solidFill>
              </a:rPr>
              <a:t>CORPR </a:t>
            </a:r>
            <a:r>
              <a:rPr lang="pt-BR" dirty="0" smtClean="0">
                <a:solidFill>
                  <a:srgbClr val="23659E"/>
                </a:solidFill>
              </a:rPr>
              <a:t>foi criada </a:t>
            </a:r>
            <a:r>
              <a:rPr lang="pt-BR" b="1" dirty="0" smtClean="0">
                <a:solidFill>
                  <a:srgbClr val="23659E"/>
                </a:solidFill>
              </a:rPr>
              <a:t>em 5 de maio de 2017</a:t>
            </a:r>
            <a:r>
              <a:rPr lang="pt-BR" dirty="0" smtClean="0">
                <a:solidFill>
                  <a:srgbClr val="23659E"/>
                </a:solidFill>
              </a:rPr>
              <a:t>, com a entrada em vigor do </a:t>
            </a:r>
            <a:r>
              <a:rPr lang="pt-BR" b="1" dirty="0" smtClean="0">
                <a:solidFill>
                  <a:srgbClr val="23659E"/>
                </a:solidFill>
              </a:rPr>
              <a:t>Decreto nº 9.038, de 26 de abril de 2017</a:t>
            </a:r>
            <a:r>
              <a:rPr lang="pt-BR" dirty="0" smtClean="0">
                <a:solidFill>
                  <a:srgbClr val="23659E"/>
                </a:solidFill>
              </a:rPr>
              <a:t>, sendo que antes era uma </a:t>
            </a:r>
            <a:r>
              <a:rPr lang="pt-BR" b="1" dirty="0" smtClean="0">
                <a:solidFill>
                  <a:srgbClr val="23659E"/>
                </a:solidFill>
              </a:rPr>
              <a:t>Coordenação-Geral de Correição.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3000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000" b="1" dirty="0" smtClean="0">
                <a:solidFill>
                  <a:srgbClr val="23659E"/>
                </a:solidFill>
                <a:latin typeface="Calibri" panose="020F0502020204030204"/>
              </a:rPr>
              <a:t>Abrangência</a:t>
            </a:r>
            <a:endParaRPr lang="pt-BR" sz="3000" b="1" dirty="0">
              <a:solidFill>
                <a:srgbClr val="23659E"/>
              </a:solidFill>
              <a:latin typeface="Calibri" panose="020F0502020204030204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284514" y="2175071"/>
            <a:ext cx="3246896" cy="337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23659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88475" y="1358020"/>
            <a:ext cx="82386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Atuação </a:t>
            </a:r>
            <a:r>
              <a:rPr lang="pt-BR" dirty="0">
                <a:solidFill>
                  <a:srgbClr val="23659E"/>
                </a:solidFill>
              </a:rPr>
              <a:t>nos órgãos da PR e Vice PR e entidades </a:t>
            </a:r>
            <a:r>
              <a:rPr lang="pt-BR" dirty="0" smtClean="0">
                <a:solidFill>
                  <a:srgbClr val="23659E"/>
                </a:solidFill>
              </a:rPr>
              <a:t>vinculadas;</a:t>
            </a:r>
          </a:p>
          <a:p>
            <a:pPr marL="285750" indent="-285750" algn="just">
              <a:buFontTx/>
              <a:buChar char="-"/>
            </a:pPr>
            <a:endParaRPr lang="pt-BR" dirty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O </a:t>
            </a:r>
            <a:r>
              <a:rPr lang="pt-BR" b="1" dirty="0">
                <a:solidFill>
                  <a:srgbClr val="23659E"/>
                </a:solidFill>
              </a:rPr>
              <a:t>PR</a:t>
            </a:r>
            <a:r>
              <a:rPr lang="pt-BR" dirty="0">
                <a:solidFill>
                  <a:srgbClr val="23659E"/>
                </a:solidFill>
              </a:rPr>
              <a:t>, os </a:t>
            </a:r>
            <a:r>
              <a:rPr lang="pt-BR" b="1" dirty="0">
                <a:solidFill>
                  <a:srgbClr val="23659E"/>
                </a:solidFill>
              </a:rPr>
              <a:t>Ministros </a:t>
            </a:r>
            <a:r>
              <a:rPr lang="pt-BR" dirty="0">
                <a:solidFill>
                  <a:srgbClr val="23659E"/>
                </a:solidFill>
              </a:rPr>
              <a:t>e os </a:t>
            </a:r>
            <a:r>
              <a:rPr lang="pt-BR" b="1" dirty="0">
                <a:solidFill>
                  <a:srgbClr val="23659E"/>
                </a:solidFill>
              </a:rPr>
              <a:t>Secretários-Executivos,</a:t>
            </a:r>
            <a:r>
              <a:rPr lang="pt-BR" dirty="0">
                <a:solidFill>
                  <a:srgbClr val="23659E"/>
                </a:solidFill>
              </a:rPr>
              <a:t> em substituição, cometem </a:t>
            </a:r>
            <a:r>
              <a:rPr lang="pt-BR" b="1" dirty="0">
                <a:solidFill>
                  <a:srgbClr val="23659E"/>
                </a:solidFill>
              </a:rPr>
              <a:t>crime de responsabilidade </a:t>
            </a:r>
            <a:r>
              <a:rPr lang="pt-BR" dirty="0">
                <a:solidFill>
                  <a:srgbClr val="23659E"/>
                </a:solidFill>
              </a:rPr>
              <a:t>no exercício de suas funções e respondem perante o </a:t>
            </a:r>
            <a:r>
              <a:rPr lang="pt-BR" b="1" dirty="0" smtClean="0">
                <a:solidFill>
                  <a:srgbClr val="23659E"/>
                </a:solidFill>
              </a:rPr>
              <a:t>Senado Federal</a:t>
            </a:r>
            <a:r>
              <a:rPr lang="pt-BR" dirty="0" smtClean="0">
                <a:solidFill>
                  <a:srgbClr val="23659E"/>
                </a:solidFill>
              </a:rPr>
              <a:t>;</a:t>
            </a:r>
          </a:p>
          <a:p>
            <a:pPr algn="just"/>
            <a:endParaRPr lang="pt-BR" b="1" dirty="0" smtClean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O </a:t>
            </a:r>
            <a:r>
              <a:rPr lang="pt-BR" dirty="0">
                <a:solidFill>
                  <a:srgbClr val="23659E"/>
                </a:solidFill>
              </a:rPr>
              <a:t>desempenho de cargo ou função na PR, </a:t>
            </a:r>
            <a:r>
              <a:rPr lang="pt-BR" dirty="0" err="1">
                <a:solidFill>
                  <a:srgbClr val="23659E"/>
                </a:solidFill>
              </a:rPr>
              <a:t>Vice-PR</a:t>
            </a:r>
            <a:r>
              <a:rPr lang="pt-BR" dirty="0">
                <a:solidFill>
                  <a:srgbClr val="23659E"/>
                </a:solidFill>
              </a:rPr>
              <a:t> e entidades vinculadas constitui, para o militar, </a:t>
            </a:r>
            <a:r>
              <a:rPr lang="pt-BR" b="1" dirty="0">
                <a:solidFill>
                  <a:srgbClr val="23659E"/>
                </a:solidFill>
              </a:rPr>
              <a:t>atividade de natureza militar</a:t>
            </a:r>
            <a:r>
              <a:rPr lang="pt-BR" dirty="0">
                <a:solidFill>
                  <a:srgbClr val="23659E"/>
                </a:solidFill>
              </a:rPr>
              <a:t>, razão pela qual </a:t>
            </a:r>
            <a:r>
              <a:rPr lang="pt-BR" u="sng" dirty="0">
                <a:solidFill>
                  <a:srgbClr val="23659E"/>
                </a:solidFill>
              </a:rPr>
              <a:t>não se submete aos ditames da Lei 8.112/90, nem </a:t>
            </a:r>
            <a:r>
              <a:rPr lang="pt-BR" u="sng" dirty="0" smtClean="0">
                <a:solidFill>
                  <a:srgbClr val="23659E"/>
                </a:solidFill>
              </a:rPr>
              <a:t>à </a:t>
            </a:r>
            <a:r>
              <a:rPr lang="pt-BR" u="sng" dirty="0">
                <a:solidFill>
                  <a:srgbClr val="23659E"/>
                </a:solidFill>
              </a:rPr>
              <a:t>atuação da Corregedoria da </a:t>
            </a:r>
            <a:r>
              <a:rPr lang="pt-BR" u="sng" dirty="0" smtClean="0">
                <a:solidFill>
                  <a:srgbClr val="23659E"/>
                </a:solidFill>
              </a:rPr>
              <a:t>PR</a:t>
            </a:r>
            <a:r>
              <a:rPr lang="pt-BR" dirty="0">
                <a:solidFill>
                  <a:srgbClr val="23659E"/>
                </a:solidFill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940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3764" y="431824"/>
            <a:ext cx="8538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000" b="1" dirty="0" smtClean="0">
                <a:solidFill>
                  <a:srgbClr val="23659E"/>
                </a:solidFill>
                <a:latin typeface="Calibri" panose="020F0502020204030204"/>
              </a:rPr>
              <a:t>Estrutura atual</a:t>
            </a:r>
            <a:endParaRPr lang="pt-BR" sz="3000" b="1" dirty="0">
              <a:solidFill>
                <a:srgbClr val="23659E"/>
              </a:solidFill>
              <a:latin typeface="Calibri" panose="020F0502020204030204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F35C6-DA58-45AB-8C99-E0B91B94E79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 descr="Recorte de Tel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32" b="6961"/>
          <a:stretch/>
        </p:blipFill>
        <p:spPr>
          <a:xfrm>
            <a:off x="99583" y="985822"/>
            <a:ext cx="8916464" cy="4270666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141225" y="4029239"/>
            <a:ext cx="1442720" cy="14325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171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409237"/>
            <a:ext cx="6794090" cy="6855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5" y="431824"/>
            <a:ext cx="7813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3659E"/>
                </a:solidFill>
              </a:rPr>
              <a:t>Áreas de atuação da Corregedoria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5</a:t>
            </a:fld>
            <a:endParaRPr lang="pt-BR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D4AA6441-1BE0-4F2E-8FF4-1711A715D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55649272"/>
              </p:ext>
            </p:extLst>
          </p:nvPr>
        </p:nvGraphicFramePr>
        <p:xfrm>
          <a:off x="139337" y="504266"/>
          <a:ext cx="8691153" cy="593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621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409237"/>
            <a:ext cx="6794090" cy="68550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5" y="431824"/>
            <a:ext cx="7813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Normativo e inovações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2352" y="1087119"/>
            <a:ext cx="375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23659E"/>
                </a:solidFill>
              </a:rPr>
              <a:t>Portaria nº 6, de 7 de agosto de 2020 </a:t>
            </a:r>
            <a:endParaRPr lang="pt-BR" b="1" dirty="0">
              <a:solidFill>
                <a:srgbClr val="23659E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89142" y="1527571"/>
            <a:ext cx="79007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rgbClr val="23659E"/>
                </a:solidFill>
              </a:rPr>
              <a:t>Regulamenta</a:t>
            </a:r>
            <a:r>
              <a:rPr lang="pt-BR" dirty="0" smtClean="0">
                <a:solidFill>
                  <a:srgbClr val="23659E"/>
                </a:solidFill>
              </a:rPr>
              <a:t> as atividades de </a:t>
            </a:r>
            <a:r>
              <a:rPr lang="pt-BR" b="1" dirty="0">
                <a:solidFill>
                  <a:srgbClr val="23659E"/>
                </a:solidFill>
              </a:rPr>
              <a:t>U</a:t>
            </a:r>
            <a:r>
              <a:rPr lang="pt-BR" b="1" dirty="0" smtClean="0">
                <a:solidFill>
                  <a:srgbClr val="23659E"/>
                </a:solidFill>
              </a:rPr>
              <a:t>nidade Setorial </a:t>
            </a:r>
            <a:r>
              <a:rPr lang="pt-BR" dirty="0" smtClean="0">
                <a:solidFill>
                  <a:srgbClr val="23659E"/>
                </a:solidFill>
              </a:rPr>
              <a:t>de Correição no âmbito da PR e </a:t>
            </a:r>
            <a:r>
              <a:rPr lang="pt-BR" dirty="0" err="1" smtClean="0">
                <a:solidFill>
                  <a:srgbClr val="23659E"/>
                </a:solidFill>
              </a:rPr>
              <a:t>Vice-PR</a:t>
            </a:r>
            <a:r>
              <a:rPr lang="pt-BR" dirty="0" smtClean="0">
                <a:solidFill>
                  <a:srgbClr val="23659E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pt-BR" b="1" dirty="0" smtClean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rgbClr val="23659E"/>
                </a:solidFill>
              </a:rPr>
              <a:t>Concentra</a:t>
            </a:r>
            <a:r>
              <a:rPr lang="pt-BR" dirty="0" smtClean="0">
                <a:solidFill>
                  <a:srgbClr val="23659E"/>
                </a:solidFill>
              </a:rPr>
              <a:t>, preferencialmente, </a:t>
            </a:r>
            <a:r>
              <a:rPr lang="pt-BR" b="1" dirty="0" smtClean="0">
                <a:solidFill>
                  <a:srgbClr val="23659E"/>
                </a:solidFill>
              </a:rPr>
              <a:t>na CORPR, a instauração e condução de procedimentos contraditórios</a:t>
            </a:r>
            <a:r>
              <a:rPr lang="pt-BR" dirty="0" smtClean="0">
                <a:solidFill>
                  <a:srgbClr val="23659E"/>
                </a:solidFill>
              </a:rPr>
              <a:t> (PAD e SINAC), por sua especialização em matéria disciplinar; </a:t>
            </a:r>
          </a:p>
          <a:p>
            <a:pPr marL="285750" indent="-285750" algn="just">
              <a:buFontTx/>
              <a:buChar char="-"/>
            </a:pPr>
            <a:endParaRPr lang="pt-BR" dirty="0" smtClean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Previsão da </a:t>
            </a:r>
            <a:r>
              <a:rPr lang="pt-BR" b="1" dirty="0" smtClean="0">
                <a:solidFill>
                  <a:srgbClr val="23659E"/>
                </a:solidFill>
              </a:rPr>
              <a:t>IPS</a:t>
            </a:r>
            <a:r>
              <a:rPr lang="pt-BR" dirty="0" smtClean="0">
                <a:solidFill>
                  <a:srgbClr val="23659E"/>
                </a:solidFill>
              </a:rPr>
              <a:t>, com a utilização da </a:t>
            </a:r>
            <a:r>
              <a:rPr lang="pt-BR" b="1" dirty="0" smtClean="0">
                <a:solidFill>
                  <a:srgbClr val="23659E"/>
                </a:solidFill>
              </a:rPr>
              <a:t>Matriz de Investigação</a:t>
            </a:r>
            <a:r>
              <a:rPr lang="pt-BR" dirty="0" smtClean="0">
                <a:solidFill>
                  <a:srgbClr val="23659E"/>
                </a:solidFill>
              </a:rPr>
              <a:t>, visando dar mais </a:t>
            </a:r>
            <a:r>
              <a:rPr lang="pt-BR" b="1" dirty="0" smtClean="0">
                <a:solidFill>
                  <a:srgbClr val="23659E"/>
                </a:solidFill>
              </a:rPr>
              <a:t>celeridade e eficiência </a:t>
            </a:r>
            <a:r>
              <a:rPr lang="pt-BR" dirty="0" smtClean="0">
                <a:solidFill>
                  <a:srgbClr val="23659E"/>
                </a:solidFill>
              </a:rPr>
              <a:t>aos procedimentos correcionais;</a:t>
            </a:r>
          </a:p>
          <a:p>
            <a:pPr marL="285750" indent="-285750" algn="just">
              <a:buFontTx/>
              <a:buChar char="-"/>
            </a:pPr>
            <a:endParaRPr lang="pt-BR" dirty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rgbClr val="23659E"/>
                </a:solidFill>
              </a:rPr>
              <a:t>Previsão do </a:t>
            </a:r>
            <a:r>
              <a:rPr lang="pt-BR" b="1" dirty="0" smtClean="0">
                <a:solidFill>
                  <a:srgbClr val="23659E"/>
                </a:solidFill>
              </a:rPr>
              <a:t>Termo de Ajustamento de Conduta - TAC</a:t>
            </a:r>
            <a:r>
              <a:rPr lang="pt-BR" dirty="0" smtClean="0">
                <a:solidFill>
                  <a:srgbClr val="23659E"/>
                </a:solidFill>
              </a:rPr>
              <a:t> como meio de </a:t>
            </a:r>
            <a:r>
              <a:rPr lang="pt-BR" b="1" dirty="0" smtClean="0">
                <a:solidFill>
                  <a:srgbClr val="23659E"/>
                </a:solidFill>
              </a:rPr>
              <a:t>resolução consensual de conflito</a:t>
            </a:r>
            <a:r>
              <a:rPr lang="pt-BR" dirty="0">
                <a:solidFill>
                  <a:srgbClr val="23659E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pt-BR" dirty="0">
              <a:solidFill>
                <a:srgbClr val="23659E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dirty="0" smtClean="0">
              <a:solidFill>
                <a:srgbClr val="2365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5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sp>
        <p:nvSpPr>
          <p:cNvPr id="11" name="CaixaDeTexto 10"/>
          <p:cNvSpPr txBox="1"/>
          <p:nvPr/>
        </p:nvSpPr>
        <p:spPr>
          <a:xfrm>
            <a:off x="493763" y="431824"/>
            <a:ext cx="8516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3659E"/>
                </a:solidFill>
              </a:rPr>
              <a:t>Guia de Orientação </a:t>
            </a:r>
            <a:r>
              <a:rPr lang="pt-BR" sz="2200" b="1" dirty="0" smtClean="0">
                <a:solidFill>
                  <a:srgbClr val="23659E"/>
                </a:solidFill>
              </a:rPr>
              <a:t>Correcional </a:t>
            </a:r>
            <a:endParaRPr lang="pt-BR" sz="22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A27AC4CF-C8FE-4315-B158-2D79D08C7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178" y="1243619"/>
            <a:ext cx="3351750" cy="471941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438303" y="53606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https://intra.presidencia.gov.br/corregedoria/guia-orientacao-correcional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438303" y="1065845"/>
            <a:ext cx="44542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- Publicado pela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Portaria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nº 14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de 31 de maio de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2019, o guia traz orientações sobre o uso do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Sistema Eletrônico de Informação (SEI)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para fins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da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gestão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do trâmite, instauração e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instrução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procedimentos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correcionais.</a:t>
            </a:r>
          </a:p>
          <a:p>
            <a:pPr algn="just"/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- O documento aborda, ainda, o sigilo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inerente à atividade correcional e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dá outras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orientações que visam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mitigar riscos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de ocorrência de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nulidades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além de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apresentar modelos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 de portarias, termos, atas,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intimações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xmlns="" val="16337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sp>
        <p:nvSpPr>
          <p:cNvPr id="11" name="CaixaDeTexto 10"/>
          <p:cNvSpPr txBox="1"/>
          <p:nvPr/>
        </p:nvSpPr>
        <p:spPr>
          <a:xfrm>
            <a:off x="493763" y="431824"/>
            <a:ext cx="8516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23659E"/>
                </a:solidFill>
              </a:rPr>
              <a:t>Guia de Orientação </a:t>
            </a:r>
            <a:r>
              <a:rPr lang="pt-BR" sz="3000" b="1" dirty="0" smtClean="0">
                <a:solidFill>
                  <a:srgbClr val="23659E"/>
                </a:solidFill>
              </a:rPr>
              <a:t>Correcional 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14202" y="3089072"/>
            <a:ext cx="7003899" cy="242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CC348F6-787D-46A9-9455-0804C45AE827}"/>
              </a:ext>
            </a:extLst>
          </p:cNvPr>
          <p:cNvSpPr txBox="1"/>
          <p:nvPr/>
        </p:nvSpPr>
        <p:spPr>
          <a:xfrm>
            <a:off x="4281054" y="5407149"/>
            <a:ext cx="4516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hlinkClick r:id="rId3"/>
              </a:rPr>
              <a:t>https://www.gov.br/secretariageral/pt-br/centrais-de-conteudo/publicacoes/GuiaCORPR10.8.2020.pdf</a:t>
            </a:r>
            <a:endParaRPr lang="pt-BR" sz="16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A27AC4CF-C8FE-4315-B158-2D79D08C7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pic>
        <p:nvPicPr>
          <p:cNvPr id="15" name="Imagem 14">
            <a:hlinkClick r:id="rId3"/>
            <a:extLst>
              <a:ext uri="{FF2B5EF4-FFF2-40B4-BE49-F238E27FC236}">
                <a16:creationId xmlns:a16="http://schemas.microsoft.com/office/drawing/2014/main" xmlns="" id="{8A98AC9E-1787-4274-B152-F94AFB21802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260" y="1338006"/>
            <a:ext cx="3377331" cy="46689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23639" y="1386477"/>
            <a:ext cx="40701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- 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atividade correcional tem como objetivo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combater irregularidades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administrativas, por meio de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ações preventivas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e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repressivas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algn="just"/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- Aborda 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papel da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Corregedoria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, sua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abrangência,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instrumentos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normativos, projetos e procedimentos de apuração investigativa ou contraditória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08846"/>
            <a:ext cx="6814799" cy="68548"/>
          </a:xfrm>
          <a:prstGeom prst="rect">
            <a:avLst/>
          </a:prstGeom>
          <a:solidFill>
            <a:srgbClr val="FEBB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234" y="6007012"/>
            <a:ext cx="1519694" cy="4707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3764" y="431824"/>
            <a:ext cx="766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23659E"/>
                </a:solidFill>
              </a:rPr>
              <a:t>Programa, Ações </a:t>
            </a:r>
            <a:r>
              <a:rPr lang="pt-BR" sz="3000" b="1" dirty="0">
                <a:solidFill>
                  <a:srgbClr val="23659E"/>
                </a:solidFill>
              </a:rPr>
              <a:t>e </a:t>
            </a:r>
            <a:r>
              <a:rPr lang="pt-BR" sz="3000" b="1" dirty="0" smtClean="0">
                <a:solidFill>
                  <a:srgbClr val="23659E"/>
                </a:solidFill>
              </a:rPr>
              <a:t>projetos</a:t>
            </a:r>
            <a:endParaRPr lang="pt-BR" sz="3000" b="1" dirty="0">
              <a:solidFill>
                <a:srgbClr val="23659E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15" y="431824"/>
            <a:ext cx="8145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14202" y="3089072"/>
            <a:ext cx="7003899" cy="2428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FCF35C6-DA58-45AB-8C99-E0B91B94E798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E7AB2C51-5024-4E17-B048-3BA44172F5BC}"/>
              </a:ext>
            </a:extLst>
          </p:cNvPr>
          <p:cNvSpPr txBox="1">
            <a:spLocks/>
          </p:cNvSpPr>
          <p:nvPr/>
        </p:nvSpPr>
        <p:spPr>
          <a:xfrm>
            <a:off x="1014202" y="1340769"/>
            <a:ext cx="7003899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74D80"/>
              </a:solidFill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xmlns="" id="{7E826D0B-B4EF-4CA1-84B6-3B976C1DF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8492151"/>
              </p:ext>
            </p:extLst>
          </p:nvPr>
        </p:nvGraphicFramePr>
        <p:xfrm>
          <a:off x="553445" y="1124923"/>
          <a:ext cx="8136483" cy="4102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643">
                  <a:extLst>
                    <a:ext uri="{9D8B030D-6E8A-4147-A177-3AD203B41FA5}">
                      <a16:colId xmlns:a16="http://schemas.microsoft.com/office/drawing/2014/main" xmlns="" val="4194033511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xmlns="" val="4128138972"/>
                    </a:ext>
                  </a:extLst>
                </a:gridCol>
              </a:tblGrid>
              <a:tr h="380297">
                <a:tc>
                  <a:txBody>
                    <a:bodyPr/>
                    <a:lstStyle/>
                    <a:p>
                      <a:r>
                        <a:rPr lang="pt-BR" dirty="0"/>
                        <a:t>Ação /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Área 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6699522"/>
                  </a:ext>
                </a:extLst>
              </a:tr>
              <a:tr h="564822"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Programas:</a:t>
                      </a:r>
                      <a:r>
                        <a:rPr lang="pt-BR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“Prevenir e Fortalecer”</a:t>
                      </a:r>
                      <a:endParaRPr lang="pt-B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Corregedoria</a:t>
                      </a:r>
                      <a:endParaRPr lang="pt-BR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164181"/>
                  </a:ext>
                </a:extLst>
              </a:tr>
              <a:tr h="564822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Ação:</a:t>
                      </a:r>
                      <a:r>
                        <a:rPr lang="pt-BR" baseline="0" dirty="0" smtClean="0">
                          <a:solidFill>
                            <a:srgbClr val="23659E"/>
                          </a:solidFill>
                        </a:rPr>
                        <a:t> </a:t>
                      </a:r>
                      <a:r>
                        <a:rPr lang="pt-BR" b="1" baseline="0" dirty="0" smtClean="0">
                          <a:solidFill>
                            <a:srgbClr val="23659E"/>
                          </a:solidFill>
                        </a:rPr>
                        <a:t>“Consultoria em matéria disciplinar”</a:t>
                      </a:r>
                      <a:endParaRPr lang="pt-BR" b="1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Corregedoria</a:t>
                      </a:r>
                      <a:endParaRPr lang="pt-BR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40561672"/>
                  </a:ext>
                </a:extLst>
              </a:tr>
              <a:tr h="656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Ação: </a:t>
                      </a:r>
                      <a:r>
                        <a:rPr lang="pt-BR" b="1" dirty="0" smtClean="0">
                          <a:solidFill>
                            <a:srgbClr val="23659E"/>
                          </a:solidFill>
                        </a:rPr>
                        <a:t>“Palestras</a:t>
                      </a:r>
                      <a:r>
                        <a:rPr lang="pt-BR" b="1" baseline="0" dirty="0" smtClean="0">
                          <a:solidFill>
                            <a:srgbClr val="23659E"/>
                          </a:solidFill>
                        </a:rPr>
                        <a:t> de d</a:t>
                      </a:r>
                      <a:r>
                        <a:rPr lang="pt-BR" b="1" dirty="0" smtClean="0">
                          <a:solidFill>
                            <a:srgbClr val="23659E"/>
                          </a:solidFill>
                        </a:rPr>
                        <a:t>isseminação</a:t>
                      </a:r>
                      <a:r>
                        <a:rPr lang="pt-BR" b="1" baseline="0" dirty="0" smtClean="0">
                          <a:solidFill>
                            <a:srgbClr val="23659E"/>
                          </a:solidFill>
                        </a:rPr>
                        <a:t> de orientações disciplinares e éticas para servidores</a:t>
                      </a:r>
                      <a:r>
                        <a:rPr lang="pt-BR" baseline="0" dirty="0" smtClean="0">
                          <a:solidFill>
                            <a:srgbClr val="23659E"/>
                          </a:solidFill>
                        </a:rPr>
                        <a:t>”</a:t>
                      </a:r>
                      <a:endParaRPr lang="pt-BR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Corregedoria/SECEP</a:t>
                      </a:r>
                      <a:endParaRPr lang="pt-BR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86486001"/>
                  </a:ext>
                </a:extLst>
              </a:tr>
              <a:tr h="656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Ação:</a:t>
                      </a:r>
                      <a:r>
                        <a:rPr lang="pt-BR" baseline="0" dirty="0" smtClean="0">
                          <a:solidFill>
                            <a:srgbClr val="23659E"/>
                          </a:solidFill>
                        </a:rPr>
                        <a:t> </a:t>
                      </a:r>
                      <a:r>
                        <a:rPr lang="pt-BR" b="1" baseline="0" dirty="0" smtClean="0">
                          <a:solidFill>
                            <a:srgbClr val="23659E"/>
                          </a:solidFill>
                        </a:rPr>
                        <a:t>“Mapeamento de processos da CORPR”</a:t>
                      </a:r>
                      <a:endParaRPr lang="pt-BR" b="1" dirty="0">
                        <a:solidFill>
                          <a:srgbClr val="23659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Corregedoria/CGPLA</a:t>
                      </a:r>
                      <a:endParaRPr lang="pt-BR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68434623"/>
                  </a:ext>
                </a:extLst>
              </a:tr>
              <a:tr h="56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Projeto: </a:t>
                      </a:r>
                      <a:r>
                        <a:rPr lang="pt-BR" b="1" dirty="0" smtClean="0">
                          <a:solidFill>
                            <a:srgbClr val="23659E"/>
                          </a:solidFill>
                        </a:rPr>
                        <a:t>“CORPR-MM”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>
                          <a:solidFill>
                            <a:srgbClr val="23659E"/>
                          </a:solidFill>
                        </a:rPr>
                        <a:t>(Modelo de Maturidade Correcional -</a:t>
                      </a:r>
                      <a:r>
                        <a:rPr lang="pt-BR" b="0" baseline="0" dirty="0" smtClean="0">
                          <a:solidFill>
                            <a:srgbClr val="23659E"/>
                          </a:solidFill>
                        </a:rPr>
                        <a:t> </a:t>
                      </a:r>
                      <a:r>
                        <a:rPr lang="pt-BR" b="0" dirty="0" smtClean="0">
                          <a:solidFill>
                            <a:srgbClr val="23659E"/>
                          </a:solidFill>
                        </a:rPr>
                        <a:t>CRG-MM)</a:t>
                      </a:r>
                      <a:endParaRPr lang="pt-BR" b="0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Corregedoria</a:t>
                      </a:r>
                      <a:endParaRPr lang="pt-BR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7839699"/>
                  </a:ext>
                </a:extLst>
              </a:tr>
              <a:tr h="442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Projeto: “</a:t>
                      </a:r>
                      <a:r>
                        <a:rPr lang="pt-BR" b="1" dirty="0" smtClean="0">
                          <a:solidFill>
                            <a:srgbClr val="23659E"/>
                          </a:solidFill>
                        </a:rPr>
                        <a:t>Pílulas</a:t>
                      </a:r>
                      <a:r>
                        <a:rPr lang="pt-BR" b="1" baseline="0" dirty="0" smtClean="0">
                          <a:solidFill>
                            <a:srgbClr val="23659E"/>
                          </a:solidFill>
                        </a:rPr>
                        <a:t> de Conscientização: Corregedoria explica!</a:t>
                      </a:r>
                      <a:r>
                        <a:rPr lang="pt-BR" baseline="0" dirty="0" smtClean="0">
                          <a:solidFill>
                            <a:srgbClr val="23659E"/>
                          </a:solidFill>
                        </a:rPr>
                        <a:t>” (Assédio Moral e Gerência de Empresas, em produção)</a:t>
                      </a:r>
                      <a:endParaRPr lang="pt-BR" b="0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23659E"/>
                          </a:solidFill>
                        </a:rPr>
                        <a:t>Corregedoria</a:t>
                      </a:r>
                      <a:endParaRPr lang="pt-BR" dirty="0">
                        <a:solidFill>
                          <a:srgbClr val="23659E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3447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71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48440</TotalTime>
  <Words>1093</Words>
  <Application>Microsoft Office PowerPoint</Application>
  <PresentationFormat>Apresentação na tela (4:3)</PresentationFormat>
  <Paragraphs>134</Paragraphs>
  <Slides>18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Nathalia de Almeida Caldas</dc:creator>
  <cp:lastModifiedBy>roliveira</cp:lastModifiedBy>
  <cp:revision>334</cp:revision>
  <cp:lastPrinted>2021-01-08T19:44:09Z</cp:lastPrinted>
  <dcterms:created xsi:type="dcterms:W3CDTF">2020-02-19T20:07:33Z</dcterms:created>
  <dcterms:modified xsi:type="dcterms:W3CDTF">2022-02-24T18:13:37Z</dcterms:modified>
</cp:coreProperties>
</file>