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5" r:id="rId9"/>
    <p:sldId id="274" r:id="rId10"/>
    <p:sldId id="260" r:id="rId11"/>
    <p:sldId id="261" r:id="rId12"/>
    <p:sldId id="262" r:id="rId13"/>
    <p:sldId id="266" r:id="rId14"/>
    <p:sldId id="267" r:id="rId15"/>
    <p:sldId id="278" r:id="rId16"/>
    <p:sldId id="277" r:id="rId17"/>
    <p:sldId id="280" r:id="rId18"/>
    <p:sldId id="269" r:id="rId19"/>
    <p:sldId id="279" r:id="rId20"/>
    <p:sldId id="268" r:id="rId21"/>
    <p:sldId id="264" r:id="rId22"/>
  </p:sldIdLst>
  <p:sldSz cx="97218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3" autoAdjust="0"/>
  </p:normalViewPr>
  <p:slideViewPr>
    <p:cSldViewPr>
      <p:cViewPr>
        <p:scale>
          <a:sx n="100" d="100"/>
          <a:sy n="100" d="100"/>
        </p:scale>
        <p:origin x="-924" y="120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139" y="2130427"/>
            <a:ext cx="8263573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8341" y="274640"/>
            <a:ext cx="2187416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40"/>
            <a:ext cx="6400218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959" y="4406902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6093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940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2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0974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6092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50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05550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05550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3" y="1600202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86092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21632" y="6356352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67326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dkumJXuD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qlik.rj.gov.br/sense/app/00d2d487-7d2c-46f8-ad2e-1c7145f88eb9/sheet/37766490-ab95-479a-bb1c-6df2fb61da7b/state/analysis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4" y="0"/>
            <a:ext cx="969684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8" y="0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7992888" cy="21082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Página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Inicial</a:t>
            </a:r>
            <a:endParaRPr lang="en-US" b="1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A Pesquisa é iniciada por seleção de painéis: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Fornecedor</a:t>
            </a:r>
            <a:r>
              <a:rPr lang="pt-BR" dirty="0" smtClean="0">
                <a:latin typeface="Antenna Regular" pitchFamily="50" charset="0"/>
              </a:rPr>
              <a:t>:  Informações de aquisições realizadas pelo ERJ.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Aquisição</a:t>
            </a:r>
            <a:r>
              <a:rPr lang="pt-BR" dirty="0" smtClean="0">
                <a:latin typeface="Antenna Regular" pitchFamily="50" charset="0"/>
              </a:rPr>
              <a:t>: Informações de aquisições a realizar pelo ERJ.</a:t>
            </a:r>
          </a:p>
          <a:p>
            <a:pPr algn="just"/>
            <a:endParaRPr lang="pt-BR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541" y="2765013"/>
            <a:ext cx="7842566" cy="354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8" y="0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7776864" cy="16466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Fornecedor</a:t>
            </a:r>
            <a:r>
              <a:rPr lang="en-US" b="1" dirty="0" smtClean="0">
                <a:latin typeface="Antenna Regular" pitchFamily="50" charset="0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dirty="0" smtClean="0">
                <a:latin typeface="Antenna Regular" pitchFamily="50" charset="0"/>
              </a:rPr>
              <a:t>A </a:t>
            </a:r>
            <a:r>
              <a:rPr lang="en-US" dirty="0" err="1" smtClean="0">
                <a:latin typeface="Antenna Regular" pitchFamily="50" charset="0"/>
              </a:rPr>
              <a:t>pesquisa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inicia</a:t>
            </a:r>
            <a:r>
              <a:rPr lang="en-US" dirty="0" smtClean="0">
                <a:latin typeface="Antenna Regular" pitchFamily="50" charset="0"/>
              </a:rPr>
              <a:t>-se </a:t>
            </a:r>
            <a:r>
              <a:rPr lang="en-US" dirty="0" err="1" smtClean="0">
                <a:latin typeface="Antenna Regular" pitchFamily="50" charset="0"/>
              </a:rPr>
              <a:t>selecionando</a:t>
            </a:r>
            <a:r>
              <a:rPr lang="en-US" dirty="0" smtClean="0">
                <a:latin typeface="Antenna Regular" pitchFamily="50" charset="0"/>
              </a:rPr>
              <a:t> o </a:t>
            </a:r>
            <a:r>
              <a:rPr lang="en-US" dirty="0" err="1" smtClean="0">
                <a:latin typeface="Antenna Regular" pitchFamily="50" charset="0"/>
              </a:rPr>
              <a:t>fornecedor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através</a:t>
            </a:r>
            <a:r>
              <a:rPr lang="en-US" dirty="0" smtClean="0">
                <a:latin typeface="Antenna Regular" pitchFamily="50" charset="0"/>
              </a:rPr>
              <a:t> do </a:t>
            </a:r>
            <a:r>
              <a:rPr lang="en-US" b="1" dirty="0" smtClean="0">
                <a:latin typeface="Antenna Regular" pitchFamily="50" charset="0"/>
              </a:rPr>
              <a:t>CPF</a:t>
            </a:r>
            <a:r>
              <a:rPr lang="en-US" dirty="0" smtClean="0">
                <a:latin typeface="Antenna Regular" pitchFamily="50" charset="0"/>
              </a:rPr>
              <a:t>/</a:t>
            </a:r>
            <a:r>
              <a:rPr lang="en-US" b="1" dirty="0" smtClean="0">
                <a:latin typeface="Antenna Regular" pitchFamily="50" charset="0"/>
              </a:rPr>
              <a:t>CNPJ </a:t>
            </a:r>
            <a:r>
              <a:rPr lang="en-US" dirty="0" err="1" smtClean="0">
                <a:latin typeface="Antenna Regular" pitchFamily="50" charset="0"/>
              </a:rPr>
              <a:t>ou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b="1" dirty="0" smtClean="0">
                <a:latin typeface="Antenna Regular" pitchFamily="50" charset="0"/>
              </a:rPr>
              <a:t>NOME</a:t>
            </a:r>
            <a:r>
              <a:rPr lang="en-US" dirty="0" smtClean="0">
                <a:latin typeface="Antenna Regular" pitchFamily="50" charset="0"/>
              </a:rPr>
              <a:t>.</a:t>
            </a:r>
            <a:endParaRPr lang="pt-BR" dirty="0" smtClean="0">
              <a:latin typeface="Antenna Regular" pitchFamily="50" charset="0"/>
            </a:endParaRPr>
          </a:p>
          <a:p>
            <a:pPr algn="just"/>
            <a:endParaRPr lang="pt-BR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541" y="2698055"/>
            <a:ext cx="7866202" cy="35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8064896" cy="38625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Pesquisa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Fornecedor</a:t>
            </a:r>
            <a:r>
              <a:rPr lang="en-US" b="1" dirty="0" smtClean="0">
                <a:latin typeface="Antenna Regular" pitchFamily="50" charset="0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dirty="0" err="1" smtClean="0">
                <a:latin typeface="Antenna Regular" pitchFamily="50" charset="0"/>
              </a:rPr>
              <a:t>Informações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detalhadas</a:t>
            </a:r>
            <a:r>
              <a:rPr lang="en-US" dirty="0" smtClean="0">
                <a:latin typeface="Antenna Regular" pitchFamily="50" charset="0"/>
              </a:rPr>
              <a:t> do(s) </a:t>
            </a:r>
            <a:r>
              <a:rPr lang="en-US" dirty="0" err="1" smtClean="0">
                <a:latin typeface="Antenna Regular" pitchFamily="50" charset="0"/>
              </a:rPr>
              <a:t>fornecedor</a:t>
            </a:r>
            <a:r>
              <a:rPr lang="en-US" dirty="0" smtClean="0">
                <a:latin typeface="Antenna Regular" pitchFamily="50" charset="0"/>
              </a:rPr>
              <a:t>(</a:t>
            </a:r>
            <a:r>
              <a:rPr lang="en-US" dirty="0" err="1" smtClean="0">
                <a:latin typeface="Antenna Regular" pitchFamily="50" charset="0"/>
              </a:rPr>
              <a:t>es</a:t>
            </a:r>
            <a:r>
              <a:rPr lang="en-US" dirty="0" smtClean="0">
                <a:latin typeface="Antenna Regular" pitchFamily="50" charset="0"/>
              </a:rPr>
              <a:t>) </a:t>
            </a:r>
            <a:r>
              <a:rPr lang="en-US" dirty="0" err="1" smtClean="0">
                <a:latin typeface="Antenna Regular" pitchFamily="50" charset="0"/>
              </a:rPr>
              <a:t>selecionado</a:t>
            </a:r>
            <a:r>
              <a:rPr lang="en-US" dirty="0" smtClean="0">
                <a:latin typeface="Antenna Regular" pitchFamily="50" charset="0"/>
              </a:rPr>
              <a:t>(s) </a:t>
            </a:r>
            <a:r>
              <a:rPr lang="en-US" dirty="0" err="1" smtClean="0">
                <a:latin typeface="Antenna Regular" pitchFamily="50" charset="0"/>
              </a:rPr>
              <a:t>contendo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produtos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ou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serviços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fornecidos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ao</a:t>
            </a:r>
            <a:r>
              <a:rPr lang="en-US" dirty="0" smtClean="0">
                <a:latin typeface="Antenna Regular" pitchFamily="50" charset="0"/>
              </a:rPr>
              <a:t> ERJ. O </a:t>
            </a:r>
            <a:r>
              <a:rPr lang="en-US" dirty="0" err="1" smtClean="0">
                <a:latin typeface="Antenna Regular" pitchFamily="50" charset="0"/>
              </a:rPr>
              <a:t>Painel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possui</a:t>
            </a:r>
            <a:r>
              <a:rPr lang="en-US" dirty="0" smtClean="0">
                <a:latin typeface="Antenna Regular" pitchFamily="50" charset="0"/>
              </a:rPr>
              <a:t>: </a:t>
            </a:r>
            <a:r>
              <a:rPr lang="en-US" dirty="0" err="1" smtClean="0">
                <a:latin typeface="Antenna Regular" pitchFamily="50" charset="0"/>
              </a:rPr>
              <a:t>Filtros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Indicadores</a:t>
            </a:r>
            <a:r>
              <a:rPr lang="en-US" dirty="0" smtClean="0">
                <a:latin typeface="Antenna Regular" pitchFamily="50" charset="0"/>
              </a:rPr>
              <a:t> (KPI), </a:t>
            </a:r>
            <a:r>
              <a:rPr lang="en-US" dirty="0" err="1" smtClean="0">
                <a:latin typeface="Antenna Regular" pitchFamily="50" charset="0"/>
              </a:rPr>
              <a:t>Gráfico</a:t>
            </a:r>
            <a:r>
              <a:rPr lang="en-US" dirty="0" smtClean="0">
                <a:latin typeface="Antenna Regular" pitchFamily="50" charset="0"/>
              </a:rPr>
              <a:t> de Barras, </a:t>
            </a:r>
            <a:r>
              <a:rPr lang="en-US" dirty="0" err="1" smtClean="0">
                <a:latin typeface="Antenna Regular" pitchFamily="50" charset="0"/>
              </a:rPr>
              <a:t>Histogramas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Tabelas</a:t>
            </a:r>
            <a:r>
              <a:rPr lang="en-US" dirty="0" smtClean="0">
                <a:latin typeface="Antenna Regular" pitchFamily="50" charset="0"/>
              </a:rPr>
              <a:t> e </a:t>
            </a:r>
            <a:r>
              <a:rPr lang="en-US" dirty="0" err="1" smtClean="0">
                <a:latin typeface="Antenna Regular" pitchFamily="50" charset="0"/>
              </a:rPr>
              <a:t>Geolocalização</a:t>
            </a:r>
            <a:r>
              <a:rPr lang="en-US" dirty="0" smtClean="0">
                <a:latin typeface="Antenna Regular" pitchFamily="50" charset="0"/>
              </a:rPr>
              <a:t>.   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sz="2000" dirty="0" smtClean="0">
                <a:latin typeface="Antenna Regular" pitchFamily="50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en-US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/>
            <a:endParaRPr lang="pt-BR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549" y="2764872"/>
            <a:ext cx="7704856" cy="3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8" y="0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7776864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Aquisição</a:t>
            </a:r>
            <a:r>
              <a:rPr lang="en-US" b="1" dirty="0" smtClean="0">
                <a:latin typeface="Antenna Regular" pitchFamily="50" charset="0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dirty="0" smtClean="0">
                <a:latin typeface="Antenna Regular" pitchFamily="50" charset="0"/>
              </a:rPr>
              <a:t>A </a:t>
            </a:r>
            <a:r>
              <a:rPr lang="en-US" dirty="0" err="1" smtClean="0">
                <a:latin typeface="Antenna Regular" pitchFamily="50" charset="0"/>
              </a:rPr>
              <a:t>pesquisa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inicia</a:t>
            </a:r>
            <a:r>
              <a:rPr lang="en-US" dirty="0" smtClean="0">
                <a:latin typeface="Antenna Regular" pitchFamily="50" charset="0"/>
              </a:rPr>
              <a:t>-se </a:t>
            </a:r>
            <a:r>
              <a:rPr lang="en-US" dirty="0" err="1" smtClean="0">
                <a:latin typeface="Antenna Regular" pitchFamily="50" charset="0"/>
              </a:rPr>
              <a:t>selecionando</a:t>
            </a:r>
            <a:r>
              <a:rPr lang="en-US" dirty="0" smtClean="0">
                <a:latin typeface="Antenna Regular" pitchFamily="50" charset="0"/>
              </a:rPr>
              <a:t> a </a:t>
            </a:r>
            <a:r>
              <a:rPr lang="en-US" dirty="0" err="1" smtClean="0">
                <a:latin typeface="Antenna Regular" pitchFamily="50" charset="0"/>
              </a:rPr>
              <a:t>aquisição</a:t>
            </a:r>
            <a:r>
              <a:rPr lang="en-US" dirty="0" smtClean="0">
                <a:latin typeface="Antenna Regular" pitchFamily="50" charset="0"/>
              </a:rPr>
              <a:t> (</a:t>
            </a:r>
            <a:r>
              <a:rPr lang="en-US" dirty="0" err="1" smtClean="0">
                <a:latin typeface="Antenna Regular" pitchFamily="50" charset="0"/>
              </a:rPr>
              <a:t>pesquisa</a:t>
            </a:r>
            <a:r>
              <a:rPr lang="en-US" dirty="0" smtClean="0">
                <a:latin typeface="Antenna Regular" pitchFamily="50" charset="0"/>
              </a:rPr>
              <a:t> de </a:t>
            </a:r>
            <a:r>
              <a:rPr lang="en-US" dirty="0" err="1" smtClean="0">
                <a:latin typeface="Antenna Regular" pitchFamily="50" charset="0"/>
              </a:rPr>
              <a:t>mercado</a:t>
            </a:r>
            <a:r>
              <a:rPr lang="en-US" dirty="0" smtClean="0">
                <a:latin typeface="Antenna Regular" pitchFamily="50" charset="0"/>
              </a:rPr>
              <a:t>) </a:t>
            </a:r>
            <a:r>
              <a:rPr lang="en-US" dirty="0" err="1" smtClean="0">
                <a:latin typeface="Antenna Regular" pitchFamily="50" charset="0"/>
              </a:rPr>
              <a:t>através</a:t>
            </a:r>
            <a:r>
              <a:rPr lang="en-US" dirty="0" smtClean="0">
                <a:latin typeface="Antenna Regular" pitchFamily="50" charset="0"/>
              </a:rPr>
              <a:t> do </a:t>
            </a:r>
            <a:r>
              <a:rPr lang="en-US" b="1" dirty="0" err="1" smtClean="0">
                <a:latin typeface="Antenna Regular" pitchFamily="50" charset="0"/>
              </a:rPr>
              <a:t>Órgão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ou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Secretaria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ou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Unidade</a:t>
            </a:r>
            <a:r>
              <a:rPr lang="en-US" dirty="0" smtClean="0">
                <a:latin typeface="Antenna Regular" pitchFamily="50" charset="0"/>
              </a:rPr>
              <a:t>,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Número</a:t>
            </a:r>
            <a:r>
              <a:rPr lang="en-US" b="1" dirty="0" smtClean="0">
                <a:latin typeface="Antenna Regular" pitchFamily="50" charset="0"/>
              </a:rPr>
              <a:t> do </a:t>
            </a:r>
            <a:r>
              <a:rPr lang="en-US" b="1" dirty="0" err="1" smtClean="0">
                <a:latin typeface="Antenna Regular" pitchFamily="50" charset="0"/>
              </a:rPr>
              <a:t>Processo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dirty="0" smtClean="0">
                <a:latin typeface="Antenna Regular" pitchFamily="50" charset="0"/>
              </a:rPr>
              <a:t>e</a:t>
            </a:r>
            <a:r>
              <a:rPr lang="en-US" b="1" dirty="0" smtClean="0">
                <a:latin typeface="Antenna Regular" pitchFamily="50" charset="0"/>
              </a:rPr>
              <a:t> Item</a:t>
            </a:r>
            <a:r>
              <a:rPr lang="en-US" dirty="0" smtClean="0">
                <a:latin typeface="Antenna Regular" pitchFamily="50" charset="0"/>
              </a:rPr>
              <a:t>.</a:t>
            </a:r>
            <a:endParaRPr lang="pt-BR" dirty="0" smtClean="0">
              <a:latin typeface="Antenna Regular" pitchFamily="50" charset="0"/>
            </a:endParaRPr>
          </a:p>
          <a:p>
            <a:pPr algn="just"/>
            <a:endParaRPr lang="pt-BR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541" y="2780928"/>
            <a:ext cx="7848872" cy="35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8064896" cy="38625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Pesquisa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Aquisição</a:t>
            </a:r>
            <a:r>
              <a:rPr lang="en-US" b="1" dirty="0" smtClean="0">
                <a:latin typeface="Antenna Regular" pitchFamily="50" charset="0"/>
              </a:rPr>
              <a:t>: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dirty="0" err="1" smtClean="0">
                <a:latin typeface="Antenna Regular" pitchFamily="50" charset="0"/>
              </a:rPr>
              <a:t>Informações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detalhadas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da</a:t>
            </a:r>
            <a:r>
              <a:rPr lang="en-US" dirty="0" smtClean="0">
                <a:latin typeface="Antenna Regular" pitchFamily="50" charset="0"/>
              </a:rPr>
              <a:t>(s) </a:t>
            </a:r>
            <a:r>
              <a:rPr lang="en-US" dirty="0" err="1" smtClean="0">
                <a:latin typeface="Antenna Regular" pitchFamily="50" charset="0"/>
              </a:rPr>
              <a:t>aquisição</a:t>
            </a:r>
            <a:r>
              <a:rPr lang="en-US" dirty="0" smtClean="0">
                <a:latin typeface="Antenna Regular" pitchFamily="50" charset="0"/>
              </a:rPr>
              <a:t>(</a:t>
            </a:r>
            <a:r>
              <a:rPr lang="en-US" dirty="0" err="1" smtClean="0">
                <a:latin typeface="Antenna Regular" pitchFamily="50" charset="0"/>
              </a:rPr>
              <a:t>es</a:t>
            </a:r>
            <a:r>
              <a:rPr lang="en-US" dirty="0" smtClean="0">
                <a:latin typeface="Antenna Regular" pitchFamily="50" charset="0"/>
              </a:rPr>
              <a:t>) </a:t>
            </a:r>
            <a:r>
              <a:rPr lang="en-US" dirty="0" err="1" smtClean="0">
                <a:latin typeface="Antenna Regular" pitchFamily="50" charset="0"/>
              </a:rPr>
              <a:t>selecionada</a:t>
            </a:r>
            <a:r>
              <a:rPr lang="en-US" dirty="0" smtClean="0">
                <a:latin typeface="Antenna Regular" pitchFamily="50" charset="0"/>
              </a:rPr>
              <a:t>(s) </a:t>
            </a:r>
            <a:r>
              <a:rPr lang="en-US" dirty="0" err="1" smtClean="0">
                <a:latin typeface="Antenna Regular" pitchFamily="50" charset="0"/>
              </a:rPr>
              <a:t>contendo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produtos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ou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serviços</a:t>
            </a:r>
            <a:r>
              <a:rPr lang="en-US" dirty="0" smtClean="0">
                <a:latin typeface="Antenna Regular" pitchFamily="50" charset="0"/>
              </a:rPr>
              <a:t> a </a:t>
            </a:r>
            <a:r>
              <a:rPr lang="en-US" dirty="0" err="1" smtClean="0">
                <a:latin typeface="Antenna Regular" pitchFamily="50" charset="0"/>
              </a:rPr>
              <a:t>serem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adquiridos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pelo</a:t>
            </a:r>
            <a:r>
              <a:rPr lang="en-US" dirty="0" smtClean="0">
                <a:latin typeface="Antenna Regular" pitchFamily="50" charset="0"/>
              </a:rPr>
              <a:t> ERJ. O </a:t>
            </a:r>
            <a:r>
              <a:rPr lang="en-US" dirty="0" err="1" smtClean="0">
                <a:latin typeface="Antenna Regular" pitchFamily="50" charset="0"/>
              </a:rPr>
              <a:t>Painel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possui</a:t>
            </a:r>
            <a:r>
              <a:rPr lang="en-US" dirty="0" smtClean="0">
                <a:latin typeface="Antenna Regular" pitchFamily="50" charset="0"/>
              </a:rPr>
              <a:t>: </a:t>
            </a:r>
            <a:r>
              <a:rPr lang="en-US" dirty="0" err="1" smtClean="0">
                <a:latin typeface="Antenna Regular" pitchFamily="50" charset="0"/>
              </a:rPr>
              <a:t>Filtros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Gráfico</a:t>
            </a:r>
            <a:r>
              <a:rPr lang="en-US" dirty="0" smtClean="0">
                <a:latin typeface="Antenna Regular" pitchFamily="50" charset="0"/>
              </a:rPr>
              <a:t> de </a:t>
            </a:r>
            <a:r>
              <a:rPr lang="en-US" dirty="0" err="1" smtClean="0">
                <a:latin typeface="Antenna Regular" pitchFamily="50" charset="0"/>
              </a:rPr>
              <a:t>Dispersão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Mostradores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Tabelas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dinâmica</a:t>
            </a:r>
            <a:r>
              <a:rPr lang="en-US" dirty="0" smtClean="0">
                <a:latin typeface="Antenna Regular" pitchFamily="50" charset="0"/>
              </a:rPr>
              <a:t> e </a:t>
            </a:r>
            <a:r>
              <a:rPr lang="en-US" dirty="0" err="1" smtClean="0">
                <a:latin typeface="Antenna Regular" pitchFamily="50" charset="0"/>
              </a:rPr>
              <a:t>Alertas</a:t>
            </a:r>
            <a:r>
              <a:rPr lang="en-US" dirty="0" smtClean="0">
                <a:latin typeface="Antenna Regular" pitchFamily="50" charset="0"/>
              </a:rPr>
              <a:t> de </a:t>
            </a:r>
            <a:r>
              <a:rPr lang="en-US" dirty="0" err="1" smtClean="0">
                <a:latin typeface="Antenna Regular" pitchFamily="50" charset="0"/>
              </a:rPr>
              <a:t>Preço</a:t>
            </a:r>
            <a:r>
              <a:rPr lang="en-US" dirty="0" smtClean="0">
                <a:latin typeface="Antenna Regular" pitchFamily="50" charset="0"/>
              </a:rPr>
              <a:t> e </a:t>
            </a:r>
            <a:r>
              <a:rPr lang="en-US" dirty="0" err="1" smtClean="0">
                <a:latin typeface="Antenna Regular" pitchFamily="50" charset="0"/>
              </a:rPr>
              <a:t>Quantidade</a:t>
            </a:r>
            <a:r>
              <a:rPr lang="en-US" dirty="0" smtClean="0">
                <a:latin typeface="Antenna Regular" pitchFamily="50" charset="0"/>
              </a:rPr>
              <a:t>.   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sz="2000" dirty="0" smtClean="0">
                <a:latin typeface="Antenna Regular" pitchFamily="50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en-US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/>
            <a:endParaRPr lang="pt-BR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549" y="2827712"/>
            <a:ext cx="7704856" cy="34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sp>
        <p:nvSpPr>
          <p:cNvPr id="22530" name="AutoShape 2" descr="YouTube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YouTube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Logo Youtube Png - Baixar Imagens e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04541" y="289093"/>
            <a:ext cx="7992888" cy="4593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Outros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Painéis</a:t>
            </a:r>
            <a:r>
              <a:rPr lang="en-US" b="1" dirty="0" smtClean="0">
                <a:latin typeface="Antenna Regular" pitchFamily="50" charset="0"/>
              </a:rPr>
              <a:t>: </a:t>
            </a:r>
            <a:r>
              <a:rPr lang="en-US" b="1" dirty="0" err="1" smtClean="0">
                <a:latin typeface="Antenna Regular" pitchFamily="50" charset="0"/>
              </a:rPr>
              <a:t>Em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desenvolvimento</a:t>
            </a:r>
            <a:endParaRPr lang="en-US" b="1" dirty="0" smtClean="0">
              <a:latin typeface="Antenna Regular" pitchFamily="50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4420" y="2924944"/>
            <a:ext cx="36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ntenna Regular" pitchFamily="50" charset="0"/>
              </a:rPr>
              <a:t>Painel Transferências</a:t>
            </a:r>
            <a:endParaRPr lang="pt-BR" sz="1400" dirty="0">
              <a:latin typeface="Antenna Regular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0405" y="609329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ntenna Regular" pitchFamily="50" charset="0"/>
              </a:rPr>
              <a:t>Painel Mapa dos Órgãos</a:t>
            </a:r>
            <a:endParaRPr lang="pt-BR" sz="1400" dirty="0">
              <a:latin typeface="Antenna Regular" pitchFamily="50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64981" y="28436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ntenna Regular" pitchFamily="50" charset="0"/>
              </a:rPr>
              <a:t>Painel Descentralização das Escolas</a:t>
            </a:r>
            <a:endParaRPr lang="pt-BR" sz="1400" dirty="0">
              <a:latin typeface="Antenna Regular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63953" y="578551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ntenna Regular" pitchFamily="50" charset="0"/>
              </a:rPr>
              <a:t>Painel Restos a Pagar</a:t>
            </a:r>
            <a:endParaRPr lang="pt-BR" sz="1400" dirty="0">
              <a:latin typeface="Antenna Regular" pitchFamily="50" charset="0"/>
            </a:endParaRPr>
          </a:p>
        </p:txBody>
      </p:sp>
      <p:sp>
        <p:nvSpPr>
          <p:cNvPr id="20" name="Arco 19"/>
          <p:cNvSpPr/>
          <p:nvPr/>
        </p:nvSpPr>
        <p:spPr>
          <a:xfrm>
            <a:off x="2988717" y="2060848"/>
            <a:ext cx="1440160" cy="2016224"/>
          </a:xfrm>
          <a:prstGeom prst="arc">
            <a:avLst>
              <a:gd name="adj1" fmla="val 12044657"/>
              <a:gd name="adj2" fmla="val 0"/>
            </a:avLst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21" y="1196752"/>
            <a:ext cx="3600400" cy="1714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" name="Arco 20"/>
          <p:cNvSpPr/>
          <p:nvPr/>
        </p:nvSpPr>
        <p:spPr>
          <a:xfrm rot="14961269">
            <a:off x="5159366" y="1740095"/>
            <a:ext cx="1324982" cy="2016224"/>
          </a:xfrm>
          <a:prstGeom prst="arc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981" y="971436"/>
            <a:ext cx="4115875" cy="18575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" name="Arco 21"/>
          <p:cNvSpPr/>
          <p:nvPr/>
        </p:nvSpPr>
        <p:spPr>
          <a:xfrm rot="15927432">
            <a:off x="3553111" y="2253244"/>
            <a:ext cx="1552901" cy="3680343"/>
          </a:xfrm>
          <a:prstGeom prst="arc">
            <a:avLst>
              <a:gd name="adj1" fmla="val 16010061"/>
              <a:gd name="adj2" fmla="val 20697486"/>
            </a:avLst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405" y="4149080"/>
            <a:ext cx="4320480" cy="1960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3" name="Arco 22"/>
          <p:cNvSpPr/>
          <p:nvPr/>
        </p:nvSpPr>
        <p:spPr>
          <a:xfrm rot="20220536">
            <a:off x="4663343" y="3250267"/>
            <a:ext cx="2006179" cy="2577291"/>
          </a:xfrm>
          <a:prstGeom prst="arc">
            <a:avLst>
              <a:gd name="adj1" fmla="val 16200000"/>
              <a:gd name="adj2" fmla="val 876623"/>
            </a:avLst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3013" y="3779748"/>
            <a:ext cx="3899372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9" name="Picture 7" descr="Dashboard Svg Png Icon Free Download (#233159) - OnlineWebFonts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845" y="3068960"/>
            <a:ext cx="1037112" cy="87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73" y="1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8064896" cy="4593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Desafios</a:t>
            </a:r>
            <a:r>
              <a:rPr lang="en-US" dirty="0" smtClean="0">
                <a:latin typeface="Antenna Regular" pitchFamily="50" charset="0"/>
              </a:rPr>
              <a:t>: </a:t>
            </a:r>
            <a:r>
              <a:rPr lang="en-US" dirty="0" err="1" smtClean="0">
                <a:latin typeface="Antenna Regular" pitchFamily="50" charset="0"/>
              </a:rPr>
              <a:t>Projetos</a:t>
            </a:r>
            <a:r>
              <a:rPr lang="en-US" dirty="0" smtClean="0">
                <a:latin typeface="Antenna Regular" pitchFamily="50" charset="0"/>
              </a:rPr>
              <a:t> de Dados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5754091" y="3087403"/>
            <a:ext cx="92869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ntenna Regular" pitchFamily="50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67745" y="1015701"/>
            <a:ext cx="1214446" cy="408963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ntenna Regular" pitchFamily="50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067" y="5236610"/>
            <a:ext cx="1535865" cy="408217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799" y="5236610"/>
            <a:ext cx="1326705" cy="3571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Cilindro 9"/>
          <p:cNvSpPr/>
          <p:nvPr/>
        </p:nvSpPr>
        <p:spPr>
          <a:xfrm>
            <a:off x="4068837" y="2276873"/>
            <a:ext cx="1799555" cy="18722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ntenna Regular" pitchFamily="50" charset="0"/>
              </a:rPr>
              <a:t>REPOSITÓRIO </a:t>
            </a:r>
          </a:p>
          <a:p>
            <a:pPr algn="ctr"/>
            <a:r>
              <a:rPr lang="pt-BR" sz="1600" dirty="0" smtClean="0">
                <a:latin typeface="Antenna Regular" pitchFamily="50" charset="0"/>
              </a:rPr>
              <a:t>-</a:t>
            </a:r>
          </a:p>
          <a:p>
            <a:pPr algn="ctr"/>
            <a:r>
              <a:rPr lang="pt-BR" sz="1600" dirty="0" smtClean="0">
                <a:latin typeface="Antenna Regular" pitchFamily="50" charset="0"/>
              </a:rPr>
              <a:t>  Banco de Dados Analítico</a:t>
            </a:r>
            <a:endParaRPr lang="pt-BR" sz="1600" b="1" i="1" dirty="0">
              <a:latin typeface="Antenna Regular" pitchFamily="50" charset="0"/>
            </a:endParaRPr>
          </a:p>
        </p:txBody>
      </p:sp>
      <p:cxnSp>
        <p:nvCxnSpPr>
          <p:cNvPr id="11" name="Conector reto 10"/>
          <p:cNvCxnSpPr>
            <a:stCxn id="33" idx="1"/>
            <a:endCxn id="10" idx="3"/>
          </p:cNvCxnSpPr>
          <p:nvPr/>
        </p:nvCxnSpPr>
        <p:spPr>
          <a:xfrm flipV="1">
            <a:off x="1583853" y="4149081"/>
            <a:ext cx="3384762" cy="6589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34" idx="1"/>
            <a:endCxn id="10" idx="3"/>
          </p:cNvCxnSpPr>
          <p:nvPr/>
        </p:nvCxnSpPr>
        <p:spPr>
          <a:xfrm flipV="1">
            <a:off x="3096545" y="4149081"/>
            <a:ext cx="1872070" cy="6589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35" idx="1"/>
            <a:endCxn id="10" idx="3"/>
          </p:cNvCxnSpPr>
          <p:nvPr/>
        </p:nvCxnSpPr>
        <p:spPr>
          <a:xfrm flipV="1">
            <a:off x="4420746" y="4149081"/>
            <a:ext cx="547869" cy="69688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2447" y="5236610"/>
            <a:ext cx="676275" cy="4572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5" name="Conector reto 14"/>
          <p:cNvCxnSpPr>
            <a:stCxn id="36" idx="1"/>
            <a:endCxn id="10" idx="3"/>
          </p:cNvCxnSpPr>
          <p:nvPr/>
        </p:nvCxnSpPr>
        <p:spPr>
          <a:xfrm flipH="1" flipV="1">
            <a:off x="4968615" y="4149081"/>
            <a:ext cx="798253" cy="696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38" idx="1"/>
            <a:endCxn id="10" idx="3"/>
          </p:cNvCxnSpPr>
          <p:nvPr/>
        </p:nvCxnSpPr>
        <p:spPr>
          <a:xfrm flipH="1" flipV="1">
            <a:off x="4968615" y="4149081"/>
            <a:ext cx="3709195" cy="77320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173458" y="5286023"/>
            <a:ext cx="1004634" cy="30777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ntenna Regular" pitchFamily="50" charset="0"/>
              </a:rPr>
              <a:t>OUTROS</a:t>
            </a:r>
            <a:endParaRPr lang="pt-BR" sz="1400" dirty="0">
              <a:latin typeface="Antenna Regular" pitchFamily="50" charset="0"/>
            </a:endParaRPr>
          </a:p>
        </p:txBody>
      </p:sp>
      <p:sp>
        <p:nvSpPr>
          <p:cNvPr id="18" name="Fluxograma: Processo predefinido 17"/>
          <p:cNvSpPr/>
          <p:nvPr/>
        </p:nvSpPr>
        <p:spPr>
          <a:xfrm>
            <a:off x="8111545" y="1087140"/>
            <a:ext cx="1285884" cy="642942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Outras Gestões de Processos e Atividades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pic>
        <p:nvPicPr>
          <p:cNvPr id="19" name="Picture 5" descr="Manual do Usuár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4223" y="5236610"/>
            <a:ext cx="1000132" cy="441130"/>
          </a:xfrm>
          <a:prstGeom prst="rect">
            <a:avLst/>
          </a:prstGeom>
          <a:noFill/>
          <a:ln>
            <a:solidFill>
              <a:srgbClr val="1107DD"/>
            </a:solidFill>
          </a:ln>
        </p:spPr>
      </p:pic>
      <p:cxnSp>
        <p:nvCxnSpPr>
          <p:cNvPr id="20" name="Conector reto 19"/>
          <p:cNvCxnSpPr>
            <a:stCxn id="37" idx="1"/>
            <a:endCxn id="10" idx="3"/>
          </p:cNvCxnSpPr>
          <p:nvPr/>
        </p:nvCxnSpPr>
        <p:spPr>
          <a:xfrm flipH="1" flipV="1">
            <a:off x="4968615" y="4149081"/>
            <a:ext cx="2285674" cy="730339"/>
          </a:xfrm>
          <a:prstGeom prst="line">
            <a:avLst/>
          </a:prstGeom>
          <a:ln>
            <a:solidFill>
              <a:srgbClr val="110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23" idx="2"/>
            <a:endCxn id="10" idx="1"/>
          </p:cNvCxnSpPr>
          <p:nvPr/>
        </p:nvCxnSpPr>
        <p:spPr>
          <a:xfrm>
            <a:off x="1574968" y="1730082"/>
            <a:ext cx="3393647" cy="54679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8" idx="2"/>
            <a:endCxn id="10" idx="1"/>
          </p:cNvCxnSpPr>
          <p:nvPr/>
        </p:nvCxnSpPr>
        <p:spPr>
          <a:xfrm flipH="1">
            <a:off x="4968615" y="1730082"/>
            <a:ext cx="3785872" cy="54679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Processo predefinido 22"/>
          <p:cNvSpPr/>
          <p:nvPr/>
        </p:nvSpPr>
        <p:spPr>
          <a:xfrm>
            <a:off x="1039183" y="1087140"/>
            <a:ext cx="1071570" cy="642942"/>
          </a:xfrm>
          <a:prstGeom prst="flowChartPredefined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Análise de compras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sp>
        <p:nvSpPr>
          <p:cNvPr id="24" name="Fluxograma: Processo predefinido 23"/>
          <p:cNvSpPr/>
          <p:nvPr/>
        </p:nvSpPr>
        <p:spPr>
          <a:xfrm>
            <a:off x="2268637" y="1087140"/>
            <a:ext cx="1440160" cy="642942"/>
          </a:xfrm>
          <a:prstGeom prst="flowChartPredefined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Análise Financeira ou Orçamentária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cxnSp>
        <p:nvCxnSpPr>
          <p:cNvPr id="25" name="Conector reto 24"/>
          <p:cNvCxnSpPr>
            <a:stCxn id="24" idx="2"/>
            <a:endCxn id="10" idx="1"/>
          </p:cNvCxnSpPr>
          <p:nvPr/>
        </p:nvCxnSpPr>
        <p:spPr>
          <a:xfrm>
            <a:off x="2988717" y="1730082"/>
            <a:ext cx="1979898" cy="54679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xograma: Processo predefinido 25"/>
          <p:cNvSpPr/>
          <p:nvPr/>
        </p:nvSpPr>
        <p:spPr>
          <a:xfrm>
            <a:off x="3862503" y="1087140"/>
            <a:ext cx="1214446" cy="642942"/>
          </a:xfrm>
          <a:prstGeom prst="flowChartPredefinedProcess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Gestão de Processos Sensíveis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cxnSp>
        <p:nvCxnSpPr>
          <p:cNvPr id="27" name="Conector reto 26"/>
          <p:cNvCxnSpPr>
            <a:stCxn id="26" idx="2"/>
            <a:endCxn id="10" idx="1"/>
          </p:cNvCxnSpPr>
          <p:nvPr/>
        </p:nvCxnSpPr>
        <p:spPr>
          <a:xfrm>
            <a:off x="4469726" y="1730082"/>
            <a:ext cx="498889" cy="54679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6333" y="5208038"/>
            <a:ext cx="962025" cy="4572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29" name="Fluxograma: Processo predefinido 28"/>
          <p:cNvSpPr/>
          <p:nvPr/>
        </p:nvSpPr>
        <p:spPr>
          <a:xfrm>
            <a:off x="6877149" y="1087139"/>
            <a:ext cx="1071570" cy="642942"/>
          </a:xfrm>
          <a:prstGeom prst="flowChartPredefinedProcess">
            <a:avLst/>
          </a:prstGeom>
          <a:noFill/>
          <a:ln>
            <a:solidFill>
              <a:srgbClr val="110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Gestão de Pessoas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cxnSp>
        <p:nvCxnSpPr>
          <p:cNvPr id="30" name="Conector reto 29"/>
          <p:cNvCxnSpPr>
            <a:stCxn id="29" idx="2"/>
            <a:endCxn id="10" idx="1"/>
          </p:cNvCxnSpPr>
          <p:nvPr/>
        </p:nvCxnSpPr>
        <p:spPr>
          <a:xfrm flipH="1">
            <a:off x="4968615" y="1730081"/>
            <a:ext cx="2444319" cy="546792"/>
          </a:xfrm>
          <a:prstGeom prst="line">
            <a:avLst/>
          </a:prstGeom>
          <a:ln>
            <a:solidFill>
              <a:srgbClr val="110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predefinido 30"/>
          <p:cNvSpPr/>
          <p:nvPr/>
        </p:nvSpPr>
        <p:spPr>
          <a:xfrm>
            <a:off x="5220965" y="1087140"/>
            <a:ext cx="1571636" cy="642942"/>
          </a:xfrm>
          <a:prstGeom prst="flowChartPredefined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Gestão de Riscos,</a:t>
            </a:r>
          </a:p>
          <a:p>
            <a:pPr algn="ctr"/>
            <a:r>
              <a:rPr lang="pt-BR" sz="1000" dirty="0" smtClean="0">
                <a:solidFill>
                  <a:schemeClr val="tx1"/>
                </a:solidFill>
                <a:latin typeface="Antenna Regular" pitchFamily="50" charset="0"/>
              </a:rPr>
              <a:t>Planejamento, Relatório</a:t>
            </a:r>
            <a:endParaRPr lang="pt-BR" sz="1000" dirty="0">
              <a:solidFill>
                <a:schemeClr val="tx1"/>
              </a:solidFill>
              <a:latin typeface="Antenna Regular" pitchFamily="50" charset="0"/>
            </a:endParaRPr>
          </a:p>
        </p:txBody>
      </p:sp>
      <p:cxnSp>
        <p:nvCxnSpPr>
          <p:cNvPr id="32" name="Conector reto 31"/>
          <p:cNvCxnSpPr>
            <a:stCxn id="31" idx="2"/>
            <a:endCxn id="10" idx="1"/>
          </p:cNvCxnSpPr>
          <p:nvPr/>
        </p:nvCxnSpPr>
        <p:spPr>
          <a:xfrm flipH="1">
            <a:off x="4968615" y="1730082"/>
            <a:ext cx="1038168" cy="546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ilindro 32"/>
          <p:cNvSpPr/>
          <p:nvPr/>
        </p:nvSpPr>
        <p:spPr>
          <a:xfrm>
            <a:off x="1298101" y="4807982"/>
            <a:ext cx="571504" cy="214314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  <a:endParaRPr lang="pt-BR" sz="800" b="1" dirty="0">
              <a:latin typeface="Antenna Regular" pitchFamily="50" charset="0"/>
            </a:endParaRPr>
          </a:p>
        </p:txBody>
      </p:sp>
      <p:sp>
        <p:nvSpPr>
          <p:cNvPr id="34" name="Cilindro 33"/>
          <p:cNvSpPr/>
          <p:nvPr/>
        </p:nvSpPr>
        <p:spPr>
          <a:xfrm>
            <a:off x="2810793" y="4807982"/>
            <a:ext cx="571504" cy="238130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 dirty="0" smtClean="0">
              <a:latin typeface="Antenna Regular" pitchFamily="50" charset="0"/>
            </a:endParaRPr>
          </a:p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</a:p>
          <a:p>
            <a:pPr algn="ctr"/>
            <a:endParaRPr lang="pt-BR" sz="800" b="1" dirty="0">
              <a:latin typeface="Antenna Regular" pitchFamily="50" charset="0"/>
            </a:endParaRPr>
          </a:p>
        </p:txBody>
      </p:sp>
      <p:sp>
        <p:nvSpPr>
          <p:cNvPr id="35" name="Cilindro 34"/>
          <p:cNvSpPr/>
          <p:nvPr/>
        </p:nvSpPr>
        <p:spPr>
          <a:xfrm>
            <a:off x="4139756" y="4845967"/>
            <a:ext cx="561979" cy="190498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</a:p>
        </p:txBody>
      </p:sp>
      <p:sp>
        <p:nvSpPr>
          <p:cNvPr id="36" name="Cilindro 35"/>
          <p:cNvSpPr/>
          <p:nvPr/>
        </p:nvSpPr>
        <p:spPr>
          <a:xfrm>
            <a:off x="5490641" y="4845967"/>
            <a:ext cx="552454" cy="214314"/>
          </a:xfrm>
          <a:prstGeom prst="ca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</a:p>
        </p:txBody>
      </p:sp>
      <p:sp>
        <p:nvSpPr>
          <p:cNvPr id="37" name="Cilindro 36"/>
          <p:cNvSpPr/>
          <p:nvPr/>
        </p:nvSpPr>
        <p:spPr>
          <a:xfrm>
            <a:off x="6968537" y="4879420"/>
            <a:ext cx="571504" cy="214314"/>
          </a:xfrm>
          <a:prstGeom prst="can">
            <a:avLst/>
          </a:prstGeom>
          <a:solidFill>
            <a:srgbClr val="110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</a:p>
        </p:txBody>
      </p:sp>
      <p:sp>
        <p:nvSpPr>
          <p:cNvPr id="38" name="Cilindro 37"/>
          <p:cNvSpPr/>
          <p:nvPr/>
        </p:nvSpPr>
        <p:spPr>
          <a:xfrm>
            <a:off x="8427777" y="4922286"/>
            <a:ext cx="500066" cy="171448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</a:t>
            </a:r>
          </a:p>
        </p:txBody>
      </p:sp>
      <p:cxnSp>
        <p:nvCxnSpPr>
          <p:cNvPr id="39" name="Conector reto 38"/>
          <p:cNvCxnSpPr>
            <a:stCxn id="33" idx="3"/>
            <a:endCxn id="28" idx="0"/>
          </p:cNvCxnSpPr>
          <p:nvPr/>
        </p:nvCxnSpPr>
        <p:spPr>
          <a:xfrm rot="5400000">
            <a:off x="1487729" y="5111914"/>
            <a:ext cx="185742" cy="65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4" idx="3"/>
            <a:endCxn id="8" idx="0"/>
          </p:cNvCxnSpPr>
          <p:nvPr/>
        </p:nvCxnSpPr>
        <p:spPr>
          <a:xfrm flipH="1">
            <a:off x="3093000" y="5046112"/>
            <a:ext cx="3545" cy="19049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35" idx="3"/>
            <a:endCxn id="14" idx="0"/>
          </p:cNvCxnSpPr>
          <p:nvPr/>
        </p:nvCxnSpPr>
        <p:spPr>
          <a:xfrm flipH="1">
            <a:off x="4420585" y="5036465"/>
            <a:ext cx="161" cy="20014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36" idx="3"/>
            <a:endCxn id="9" idx="0"/>
          </p:cNvCxnSpPr>
          <p:nvPr/>
        </p:nvCxnSpPr>
        <p:spPr>
          <a:xfrm rot="16200000" flipH="1">
            <a:off x="5679346" y="5147803"/>
            <a:ext cx="176329" cy="1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37" idx="3"/>
            <a:endCxn id="19" idx="0"/>
          </p:cNvCxnSpPr>
          <p:nvPr/>
        </p:nvCxnSpPr>
        <p:spPr>
          <a:xfrm rot="5400000">
            <a:off x="7182851" y="5165172"/>
            <a:ext cx="142876" cy="1588"/>
          </a:xfrm>
          <a:prstGeom prst="line">
            <a:avLst/>
          </a:prstGeom>
          <a:ln>
            <a:solidFill>
              <a:srgbClr val="110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8" idx="3"/>
            <a:endCxn id="17" idx="0"/>
          </p:cNvCxnSpPr>
          <p:nvPr/>
        </p:nvCxnSpPr>
        <p:spPr>
          <a:xfrm flipH="1">
            <a:off x="8675775" y="5093734"/>
            <a:ext cx="2035" cy="19228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ilindro 44"/>
          <p:cNvSpPr/>
          <p:nvPr/>
        </p:nvSpPr>
        <p:spPr>
          <a:xfrm>
            <a:off x="1110621" y="5782714"/>
            <a:ext cx="1000132" cy="357190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  <a:endParaRPr lang="pt-BR" sz="800" b="1" dirty="0">
              <a:latin typeface="Antenna Regular" pitchFamily="50" charset="0"/>
            </a:endParaRPr>
          </a:p>
        </p:txBody>
      </p:sp>
      <p:sp>
        <p:nvSpPr>
          <p:cNvPr id="46" name="Cilindro 45"/>
          <p:cNvSpPr/>
          <p:nvPr/>
        </p:nvSpPr>
        <p:spPr>
          <a:xfrm>
            <a:off x="2592229" y="5782714"/>
            <a:ext cx="1000132" cy="357190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  <a:endParaRPr lang="pt-BR" sz="800" b="1" dirty="0">
              <a:latin typeface="Antenna Regular" pitchFamily="50" charset="0"/>
            </a:endParaRPr>
          </a:p>
        </p:txBody>
      </p:sp>
      <p:cxnSp>
        <p:nvCxnSpPr>
          <p:cNvPr id="47" name="Conector reto 46"/>
          <p:cNvCxnSpPr>
            <a:stCxn id="28" idx="2"/>
            <a:endCxn id="45" idx="0"/>
          </p:cNvCxnSpPr>
          <p:nvPr/>
        </p:nvCxnSpPr>
        <p:spPr>
          <a:xfrm rot="16200000" flipH="1">
            <a:off x="1490629" y="5751954"/>
            <a:ext cx="206774" cy="333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8" idx="2"/>
            <a:endCxn id="46" idx="1"/>
          </p:cNvCxnSpPr>
          <p:nvPr/>
        </p:nvCxnSpPr>
        <p:spPr>
          <a:xfrm flipH="1">
            <a:off x="3092295" y="5644827"/>
            <a:ext cx="705" cy="1378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ilindro 48"/>
          <p:cNvSpPr/>
          <p:nvPr/>
        </p:nvSpPr>
        <p:spPr>
          <a:xfrm>
            <a:off x="3922103" y="5781126"/>
            <a:ext cx="1000132" cy="357190"/>
          </a:xfrm>
          <a:prstGeom prst="ca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  <a:endParaRPr lang="pt-BR" sz="800" b="1" dirty="0">
              <a:latin typeface="Antenna Regular" pitchFamily="50" charset="0"/>
            </a:endParaRPr>
          </a:p>
        </p:txBody>
      </p:sp>
      <p:cxnSp>
        <p:nvCxnSpPr>
          <p:cNvPr id="50" name="Conector reto 49"/>
          <p:cNvCxnSpPr>
            <a:stCxn id="14" idx="2"/>
            <a:endCxn id="49" idx="1"/>
          </p:cNvCxnSpPr>
          <p:nvPr/>
        </p:nvCxnSpPr>
        <p:spPr>
          <a:xfrm>
            <a:off x="4420585" y="5693810"/>
            <a:ext cx="1584" cy="873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ilindro 50"/>
          <p:cNvSpPr/>
          <p:nvPr/>
        </p:nvSpPr>
        <p:spPr>
          <a:xfrm>
            <a:off x="5266725" y="5781126"/>
            <a:ext cx="1000132" cy="357190"/>
          </a:xfrm>
          <a:prstGeom prst="ca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  <a:endParaRPr lang="pt-BR" sz="800" b="1" dirty="0">
              <a:latin typeface="Antenna Regular" pitchFamily="50" charset="0"/>
            </a:endParaRPr>
          </a:p>
        </p:txBody>
      </p:sp>
      <p:cxnSp>
        <p:nvCxnSpPr>
          <p:cNvPr id="52" name="Conector reto 51"/>
          <p:cNvCxnSpPr>
            <a:stCxn id="9" idx="2"/>
            <a:endCxn id="51" idx="1"/>
          </p:cNvCxnSpPr>
          <p:nvPr/>
        </p:nvCxnSpPr>
        <p:spPr>
          <a:xfrm flipH="1">
            <a:off x="5766791" y="5593800"/>
            <a:ext cx="1361" cy="187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ilindro 52"/>
          <p:cNvSpPr/>
          <p:nvPr/>
        </p:nvSpPr>
        <p:spPr>
          <a:xfrm>
            <a:off x="6760255" y="5776364"/>
            <a:ext cx="1000132" cy="357190"/>
          </a:xfrm>
          <a:prstGeom prst="can">
            <a:avLst/>
          </a:prstGeom>
          <a:solidFill>
            <a:srgbClr val="110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  <a:endParaRPr lang="pt-BR" sz="800" b="1" dirty="0">
              <a:latin typeface="Antenna Regular" pitchFamily="50" charset="0"/>
            </a:endParaRPr>
          </a:p>
        </p:txBody>
      </p:sp>
      <p:cxnSp>
        <p:nvCxnSpPr>
          <p:cNvPr id="54" name="Conector reto 53"/>
          <p:cNvCxnSpPr>
            <a:stCxn id="19" idx="2"/>
            <a:endCxn id="53" idx="1"/>
          </p:cNvCxnSpPr>
          <p:nvPr/>
        </p:nvCxnSpPr>
        <p:spPr>
          <a:xfrm>
            <a:off x="7254289" y="5677740"/>
            <a:ext cx="6032" cy="98624"/>
          </a:xfrm>
          <a:prstGeom prst="line">
            <a:avLst/>
          </a:prstGeom>
          <a:ln>
            <a:solidFill>
              <a:srgbClr val="110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ilindro 54"/>
          <p:cNvSpPr/>
          <p:nvPr/>
        </p:nvSpPr>
        <p:spPr>
          <a:xfrm>
            <a:off x="8172505" y="5760806"/>
            <a:ext cx="1000132" cy="357190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latin typeface="Antenna Regular" pitchFamily="50" charset="0"/>
              </a:rPr>
              <a:t>DATABASE</a:t>
            </a:r>
          </a:p>
        </p:txBody>
      </p:sp>
      <p:cxnSp>
        <p:nvCxnSpPr>
          <p:cNvPr id="56" name="Conector reto 55"/>
          <p:cNvCxnSpPr>
            <a:stCxn id="17" idx="2"/>
            <a:endCxn id="55" idx="1"/>
          </p:cNvCxnSpPr>
          <p:nvPr/>
        </p:nvCxnSpPr>
        <p:spPr>
          <a:xfrm flipH="1">
            <a:off x="8672571" y="5593800"/>
            <a:ext cx="3204" cy="16700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107348" y="1216905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ntenna Regular" pitchFamily="50" charset="0"/>
              </a:rPr>
              <a:t>Módulos</a:t>
            </a:r>
            <a:endParaRPr lang="pt-BR" sz="1200" dirty="0">
              <a:latin typeface="Antenna Regular" pitchFamily="50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6754223" y="2965422"/>
            <a:ext cx="2574909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enna Regular" pitchFamily="50" charset="0"/>
                <a:ea typeface="Times New Roman" pitchFamily="18" charset="0"/>
                <a:cs typeface="Times New Roman" pitchFamily="18" charset="0"/>
              </a:rPr>
              <a:t>Coletar e centralizar dados de diversas fontes para serem consumidos por ferramenta(s) de BI (Business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tenna Regular" pitchFamily="50" charset="0"/>
                <a:ea typeface="Times New Roman" pitchFamily="18" charset="0"/>
                <a:cs typeface="Times New Roman" pitchFamily="18" charset="0"/>
              </a:rPr>
              <a:t>Intelligence</a:t>
            </a:r>
            <a:r>
              <a:rPr lang="pt-BR" sz="1200" dirty="0" smtClean="0">
                <a:latin typeface="Antenna Regular" pitchFamily="50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enna Regular" pitchFamily="50" charset="0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07348" y="5703639"/>
            <a:ext cx="92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ntenna Regular" pitchFamily="50" charset="0"/>
              </a:rPr>
              <a:t>Banco</a:t>
            </a:r>
          </a:p>
          <a:p>
            <a:r>
              <a:rPr lang="pt-BR" sz="1200" dirty="0" smtClean="0">
                <a:latin typeface="Antenna Regular" pitchFamily="50" charset="0"/>
              </a:rPr>
              <a:t>De Dados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52122" y="4745297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Antenna Regular" pitchFamily="50" charset="0"/>
              </a:rPr>
              <a:t>DATAMART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04541" y="289093"/>
            <a:ext cx="7848873" cy="13388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Fluxo</a:t>
            </a:r>
            <a:r>
              <a:rPr lang="en-US" b="1" dirty="0" smtClean="0">
                <a:latin typeface="Antenna Regular" pitchFamily="50" charset="0"/>
              </a:rPr>
              <a:t> de Dados </a:t>
            </a:r>
            <a:r>
              <a:rPr lang="en-US" dirty="0" smtClean="0">
                <a:latin typeface="Antenna Regular" pitchFamily="50" charset="0"/>
              </a:rPr>
              <a:t>(</a:t>
            </a:r>
            <a:r>
              <a:rPr lang="pt-BR" dirty="0" err="1" smtClean="0">
                <a:latin typeface="Antenna Regular" pitchFamily="50" charset="0"/>
              </a:rPr>
              <a:t>pipeline</a:t>
            </a:r>
            <a:r>
              <a:rPr lang="pt-BR" dirty="0" smtClean="0">
                <a:latin typeface="Antenna Regular" pitchFamily="50" charset="0"/>
              </a:rPr>
              <a:t>): às etapas envolvidas na movimentação de dados do sistema ou ambiente de origem para o sistema de destino.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685" y="2790120"/>
            <a:ext cx="5697092" cy="251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Fluxograma: Disco magnético 82"/>
          <p:cNvSpPr/>
          <p:nvPr/>
        </p:nvSpPr>
        <p:spPr>
          <a:xfrm>
            <a:off x="5786213" y="3684166"/>
            <a:ext cx="730896" cy="68093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261796" y="4366845"/>
            <a:ext cx="1029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Processar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Tratar 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Modelar</a:t>
            </a:r>
            <a:endParaRPr lang="pt-BR" sz="1200" dirty="0">
              <a:latin typeface="Antenna Regular" pitchFamily="50" charset="0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5574356" y="4344674"/>
            <a:ext cx="1302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Armazenar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Disponibilizar</a:t>
            </a:r>
            <a:endParaRPr lang="pt-BR" sz="1200" dirty="0">
              <a:latin typeface="Antenna Regular" pitchFamily="50" charset="0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7093173" y="4437107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Apresentar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Relatórios</a:t>
            </a:r>
          </a:p>
        </p:txBody>
      </p:sp>
      <p:sp>
        <p:nvSpPr>
          <p:cNvPr id="91" name="Seta em curva para a direita 90"/>
          <p:cNvSpPr/>
          <p:nvPr/>
        </p:nvSpPr>
        <p:spPr>
          <a:xfrm rot="5400000" flipV="1">
            <a:off x="4500886" y="-891481"/>
            <a:ext cx="2016224" cy="7776866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Antenna Regular" pitchFamily="50" charset="0"/>
            </a:endParaRPr>
          </a:p>
        </p:txBody>
      </p:sp>
      <p:sp>
        <p:nvSpPr>
          <p:cNvPr id="92" name="Seta em curva para a direita 91"/>
          <p:cNvSpPr/>
          <p:nvPr/>
        </p:nvSpPr>
        <p:spPr>
          <a:xfrm rot="5400000" flipV="1">
            <a:off x="4176849" y="1088739"/>
            <a:ext cx="2304256" cy="7848872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30000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Antenna Regular" pitchFamily="50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2937887" y="4839543"/>
            <a:ext cx="91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Acessar 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>
                <a:latin typeface="Antenna Regular" pitchFamily="50" charset="0"/>
              </a:rPr>
              <a:t> Coletar</a:t>
            </a:r>
            <a:endParaRPr lang="pt-BR" sz="1200" dirty="0">
              <a:latin typeface="Antenna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7704856" cy="54476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sz="2000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Foi um estatístico, professor universitário, autor, palestrante e consultor dos EUA. Amplamente reconhecido pela melhoria dos processos produtivos nos Estados Unidos durante a 2°GM.</a:t>
            </a:r>
            <a:endParaRPr lang="pt-BR" dirty="0"/>
          </a:p>
        </p:txBody>
      </p:sp>
      <p:pic>
        <p:nvPicPr>
          <p:cNvPr id="25602" name="Picture 2" descr="Maurizio Cecconi no Twitter: &amp;quot;We should listen to experts that are  competent on a specific subject and that speak with data. Or as W. Edwards  Deming said: &amp;quot;Without data you&amp;#39;re just ano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250" y="922386"/>
            <a:ext cx="4582931" cy="26506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56669" y="3426764"/>
            <a:ext cx="4896544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tabLst>
                <a:tab pos="3854450" algn="l"/>
              </a:tabLst>
            </a:pPr>
            <a:r>
              <a:rPr lang="pt-BR" sz="2000" dirty="0" smtClean="0"/>
              <a:t>https://deming.org/quotes/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pic>
        <p:nvPicPr>
          <p:cNvPr id="34818" name="Picture 2" descr="https://www.ibm.com/blogs/digital-transformation/br-pt/wp-content/uploads/sites/3/2019/07/0-300x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211" y="3410998"/>
            <a:ext cx="5919058" cy="246627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04541" y="289093"/>
            <a:ext cx="7704856" cy="30008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Durante a Segunda Guerra Mundial, estatísticos da equipe de Abraham Wald analisavam todos os aviões que voltavam das batalhas e destacavam as áreas com mais marcas de balas, como na imagem ilustrada abaixo. O objetivo era identificar onde a estrutura dos aviões deveria ser reforçada da maneira mais eficiente. Com base nestes dados, onde deveriam reforçar: a fuselagem, as asas ou a cauda?</a:t>
            </a:r>
            <a:endParaRPr lang="pt-BR" sz="1000" dirty="0" smtClean="0">
              <a:latin typeface="Antenna Regular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64581" y="6248345"/>
            <a:ext cx="669674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sz="800" dirty="0" smtClean="0">
                <a:latin typeface="Antenna Regular" pitchFamily="50" charset="0"/>
              </a:rPr>
              <a:t>https://www.ibm.com/blogs/digital-transformation/br-pt/nao-adianta-termos-bons-dados-se-nao-fizermos-boas-perguntas/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4" y="0"/>
            <a:ext cx="9696842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4621" y="26064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ntenna Black" pitchFamily="50" charset="0"/>
              </a:rPr>
              <a:t>PSCI – Painel do Sistema de Controle Interno</a:t>
            </a:r>
            <a:endParaRPr lang="pt-BR" sz="2800" dirty="0">
              <a:latin typeface="Antenna Black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76749" y="1772816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latin typeface="Antenna Regular" pitchFamily="50" charset="0"/>
              </a:rPr>
              <a:t>O </a:t>
            </a:r>
            <a:r>
              <a:rPr lang="en-US" dirty="0" err="1" smtClean="0">
                <a:latin typeface="Antenna Regular" pitchFamily="50" charset="0"/>
              </a:rPr>
              <a:t>projeto</a:t>
            </a:r>
            <a:r>
              <a:rPr lang="en-US" dirty="0" smtClean="0">
                <a:latin typeface="Antenna Regular" pitchFamily="50" charset="0"/>
              </a:rPr>
              <a:t> tem </a:t>
            </a:r>
            <a:r>
              <a:rPr lang="en-US" dirty="0" err="1" smtClean="0">
                <a:latin typeface="Antenna Regular" pitchFamily="50" charset="0"/>
              </a:rPr>
              <a:t>como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objetivo</a:t>
            </a:r>
            <a:r>
              <a:rPr lang="en-US" dirty="0" smtClean="0">
                <a:latin typeface="Antenna Regular" pitchFamily="50" charset="0"/>
              </a:rPr>
              <a:t> principal a </a:t>
            </a:r>
            <a:r>
              <a:rPr lang="en-US" dirty="0" err="1" smtClean="0">
                <a:latin typeface="Antenna Regular" pitchFamily="50" charset="0"/>
              </a:rPr>
              <a:t>utilização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da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tecnologia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da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informação</a:t>
            </a:r>
            <a:r>
              <a:rPr lang="en-US" dirty="0" smtClean="0">
                <a:latin typeface="Antenna Regular" pitchFamily="50" charset="0"/>
              </a:rPr>
              <a:t>, </a:t>
            </a:r>
            <a:r>
              <a:rPr lang="en-US" dirty="0" err="1" smtClean="0">
                <a:latin typeface="Antenna Regular" pitchFamily="50" charset="0"/>
              </a:rPr>
              <a:t>especialmente</a:t>
            </a:r>
            <a:r>
              <a:rPr lang="en-US" dirty="0" smtClean="0">
                <a:latin typeface="Antenna Regular" pitchFamily="50" charset="0"/>
              </a:rPr>
              <a:t> </a:t>
            </a:r>
            <a:r>
              <a:rPr lang="en-US" dirty="0" err="1" smtClean="0">
                <a:latin typeface="Antenna Regular" pitchFamily="50" charset="0"/>
              </a:rPr>
              <a:t>ferramentas</a:t>
            </a:r>
            <a:r>
              <a:rPr lang="en-US" dirty="0" smtClean="0">
                <a:latin typeface="Antenna Regular" pitchFamily="50" charset="0"/>
              </a:rPr>
              <a:t> de BI (Business Intelligence), </a:t>
            </a:r>
            <a:r>
              <a:rPr lang="en-US" b="1" dirty="0" err="1" smtClean="0">
                <a:latin typeface="Antenna Regular" pitchFamily="50" charset="0"/>
              </a:rPr>
              <a:t>proporcionando</a:t>
            </a:r>
            <a:r>
              <a:rPr lang="en-US" b="1" dirty="0" smtClean="0">
                <a:latin typeface="Antenna Regular" pitchFamily="50" charset="0"/>
              </a:rPr>
              <a:t> o </a:t>
            </a:r>
            <a:r>
              <a:rPr lang="en-US" b="1" dirty="0" err="1" smtClean="0">
                <a:latin typeface="Antenna Regular" pitchFamily="50" charset="0"/>
              </a:rPr>
              <a:t>controle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preventivo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nos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b="1" dirty="0" err="1" smtClean="0">
                <a:latin typeface="Antenna Regular" pitchFamily="50" charset="0"/>
              </a:rPr>
              <a:t>processos</a:t>
            </a:r>
            <a:r>
              <a:rPr lang="en-US" b="1" dirty="0" smtClean="0">
                <a:latin typeface="Antenna Regular" pitchFamily="50" charset="0"/>
              </a:rPr>
              <a:t> de </a:t>
            </a:r>
            <a:r>
              <a:rPr lang="en-US" b="1" dirty="0" err="1" smtClean="0">
                <a:latin typeface="Antenna Regular" pitchFamily="50" charset="0"/>
              </a:rPr>
              <a:t>aquisição</a:t>
            </a:r>
            <a:r>
              <a:rPr lang="en-US" b="1" dirty="0" smtClean="0">
                <a:latin typeface="Antenna Regular" pitchFamily="50" charset="0"/>
              </a:rPr>
              <a:t> </a:t>
            </a:r>
            <a:r>
              <a:rPr lang="en-US" dirty="0" smtClean="0">
                <a:latin typeface="Antenna Regular" pitchFamily="50" charset="0"/>
              </a:rPr>
              <a:t>do </a:t>
            </a:r>
            <a:r>
              <a:rPr lang="en-US" dirty="0" err="1" smtClean="0">
                <a:latin typeface="Antenna Regular" pitchFamily="50" charset="0"/>
              </a:rPr>
              <a:t>Goveno</a:t>
            </a:r>
            <a:r>
              <a:rPr lang="en-US" dirty="0" smtClean="0">
                <a:latin typeface="Antenna Regular" pitchFamily="50" charset="0"/>
              </a:rPr>
              <a:t> do Estado do Rio de Janeiro.</a:t>
            </a:r>
            <a:endParaRPr lang="en-US" dirty="0">
              <a:latin typeface="Antenna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92934" cy="6857999"/>
          </a:xfrm>
          <a:prstGeom prst="rect">
            <a:avLst/>
          </a:prstGeom>
        </p:spPr>
      </p:pic>
      <p:sp>
        <p:nvSpPr>
          <p:cNvPr id="22530" name="AutoShape 2" descr="YouTube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YouTube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Logo Youtube Png - Baixar Imagens e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6" name="Picture 8" descr="YouTube Logo - PNG e Vetor - Download de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573" y="2492896"/>
            <a:ext cx="2016224" cy="1408306"/>
          </a:xfrm>
          <a:prstGeom prst="rect">
            <a:avLst/>
          </a:prstGeom>
          <a:noFill/>
        </p:spPr>
      </p:pic>
      <p:pic>
        <p:nvPicPr>
          <p:cNvPr id="22538" name="Picture 10" descr="http://www.cge.rj.gov.br/interativa/wp-content/uploads/2021/08/PSCI-COLORID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997" y="2548483"/>
            <a:ext cx="2998843" cy="145658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04541" y="289093"/>
            <a:ext cx="8064896" cy="5001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sz="2000" b="1" dirty="0" err="1" smtClean="0">
                <a:latin typeface="Antenna Regular" pitchFamily="50" charset="0"/>
              </a:rPr>
              <a:t>Acesso</a:t>
            </a:r>
            <a:r>
              <a:rPr lang="en-US" sz="2000" b="1" dirty="0" smtClean="0">
                <a:latin typeface="Antenna Regular" pitchFamily="50" charset="0"/>
              </a:rPr>
              <a:t> a </a:t>
            </a:r>
            <a:r>
              <a:rPr lang="en-US" sz="2000" b="1" dirty="0" err="1" smtClean="0">
                <a:latin typeface="Antenna Regular" pitchFamily="50" charset="0"/>
              </a:rPr>
              <a:t>Informação</a:t>
            </a:r>
            <a:r>
              <a:rPr lang="en-US" sz="2000" b="1" dirty="0" smtClean="0">
                <a:latin typeface="Antenna Regular" pitchFamily="50" charset="0"/>
              </a:rPr>
              <a:t>: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60525" y="2276872"/>
            <a:ext cx="7344816" cy="19442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9" y="0"/>
            <a:ext cx="9692932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9" y="289093"/>
            <a:ext cx="6624736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smtClean="0">
                <a:latin typeface="Antenna Regular" pitchFamily="50" charset="0"/>
              </a:rPr>
              <a:t>O </a:t>
            </a:r>
            <a:r>
              <a:rPr lang="en-US" b="1" dirty="0" err="1" smtClean="0">
                <a:latin typeface="Antenna Regular" pitchFamily="50" charset="0"/>
              </a:rPr>
              <a:t>que</a:t>
            </a:r>
            <a:r>
              <a:rPr lang="en-US" b="1" dirty="0" smtClean="0">
                <a:latin typeface="Antenna Regular" pitchFamily="50" charset="0"/>
              </a:rPr>
              <a:t> é Business Intelligence?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Inteligência de negócios refere-se ao </a:t>
            </a:r>
            <a:r>
              <a:rPr lang="pt-BR" b="1" dirty="0" smtClean="0">
                <a:latin typeface="Antenna Regular" pitchFamily="50" charset="0"/>
              </a:rPr>
              <a:t>processo de acesso aos dados, coleta, análise, modelagem e visualização </a:t>
            </a:r>
            <a:r>
              <a:rPr lang="pt-BR" dirty="0" smtClean="0">
                <a:latin typeface="Antenna Regular" pitchFamily="50" charset="0"/>
              </a:rPr>
              <a:t>de informações oferecendo suporte a gestão.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Visualização de dados</a:t>
            </a:r>
            <a:r>
              <a:rPr lang="pt-BR" dirty="0" smtClean="0">
                <a:latin typeface="Antenna Regular" pitchFamily="50" charset="0"/>
              </a:rPr>
              <a:t> é a atividade de transformar um conjunto de dados em informações úteis,  gerando e agregando conhecimento.</a:t>
            </a:r>
            <a:endParaRPr lang="pt-BR" dirty="0"/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88" name="Retângulo de cantos arredondados 87"/>
          <p:cNvSpPr/>
          <p:nvPr/>
        </p:nvSpPr>
        <p:spPr>
          <a:xfrm>
            <a:off x="1908597" y="4725144"/>
            <a:ext cx="7344816" cy="158417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196628" y="289093"/>
            <a:ext cx="7272809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en-US" b="1" dirty="0" err="1" smtClean="0">
                <a:latin typeface="Antenna Regular" pitchFamily="50" charset="0"/>
              </a:rPr>
              <a:t>Fases</a:t>
            </a:r>
            <a:r>
              <a:rPr lang="en-US" b="1" dirty="0" smtClean="0">
                <a:latin typeface="Antenna Regular" pitchFamily="50" charset="0"/>
              </a:rPr>
              <a:t> do </a:t>
            </a:r>
            <a:r>
              <a:rPr lang="en-US" b="1" dirty="0" err="1" smtClean="0">
                <a:latin typeface="Antenna Regular" pitchFamily="50" charset="0"/>
              </a:rPr>
              <a:t>Projeto</a:t>
            </a:r>
            <a:r>
              <a:rPr lang="en-US" b="1" dirty="0" smtClean="0">
                <a:latin typeface="Antenna Regular" pitchFamily="50" charset="0"/>
              </a:rPr>
              <a:t> de BI: (PSCI)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en-US" b="1" dirty="0" smtClean="0">
              <a:latin typeface="Antenna Regular" pitchFamily="50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b="1" dirty="0" smtClean="0">
                <a:latin typeface="Antenna Regular" pitchFamily="50" charset="0"/>
              </a:rPr>
              <a:t>Dados</a:t>
            </a:r>
            <a:r>
              <a:rPr lang="pt-BR" dirty="0" smtClean="0">
                <a:latin typeface="Antenna Regular" pitchFamily="50" charset="0"/>
              </a:rPr>
              <a:t>:</a:t>
            </a:r>
            <a:r>
              <a:rPr lang="pt-BR" b="1" dirty="0" smtClean="0">
                <a:latin typeface="Antenna Regular" pitchFamily="50" charset="0"/>
              </a:rPr>
              <a:t> </a:t>
            </a:r>
            <a:r>
              <a:rPr lang="pt-BR" dirty="0" smtClean="0">
                <a:latin typeface="Antenna Regular" pitchFamily="50" charset="0"/>
              </a:rPr>
              <a:t>Fornecedores e Pesquisa de Mercado.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b="1" dirty="0" smtClean="0">
                <a:latin typeface="Antenna Regular" pitchFamily="50" charset="0"/>
              </a:rPr>
              <a:t>Coleta</a:t>
            </a:r>
            <a:r>
              <a:rPr lang="pt-BR" dirty="0" smtClean="0">
                <a:latin typeface="Antenna Regular" pitchFamily="50" charset="0"/>
              </a:rPr>
              <a:t>: Carga de dados do portal de </a:t>
            </a:r>
            <a:r>
              <a:rPr lang="pt-BR" dirty="0" err="1" smtClean="0">
                <a:latin typeface="Antenna Regular" pitchFamily="50" charset="0"/>
              </a:rPr>
              <a:t>ComprasRJ</a:t>
            </a:r>
            <a:r>
              <a:rPr lang="pt-BR" dirty="0" smtClean="0">
                <a:latin typeface="Antenna Regular" pitchFamily="50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b="1" dirty="0" smtClean="0">
                <a:latin typeface="Antenna Regular" pitchFamily="50" charset="0"/>
              </a:rPr>
              <a:t>Análise</a:t>
            </a:r>
            <a:r>
              <a:rPr lang="pt-BR" dirty="0" smtClean="0">
                <a:latin typeface="Antenna Regular" pitchFamily="50" charset="0"/>
              </a:rPr>
              <a:t>: Série histórica de aquisições ERJ.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b="1" dirty="0" smtClean="0">
                <a:latin typeface="Antenna Regular" pitchFamily="50" charset="0"/>
              </a:rPr>
              <a:t>Modelagem</a:t>
            </a:r>
            <a:r>
              <a:rPr lang="pt-BR" dirty="0" smtClean="0">
                <a:latin typeface="Antenna Regular" pitchFamily="50" charset="0"/>
              </a:rPr>
              <a:t>: Inferências em valores contratados e a contratar.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b="1" dirty="0" smtClean="0">
                <a:latin typeface="Antenna Regular" pitchFamily="50" charset="0"/>
              </a:rPr>
              <a:t>Visualização</a:t>
            </a:r>
            <a:r>
              <a:rPr lang="pt-BR" dirty="0" smtClean="0">
                <a:latin typeface="Antenna Regular" pitchFamily="50" charset="0"/>
              </a:rPr>
              <a:t>: </a:t>
            </a:r>
            <a:r>
              <a:rPr lang="pt-BR" i="1" dirty="0" err="1" smtClean="0">
                <a:latin typeface="Antenna Regular" pitchFamily="50" charset="0"/>
              </a:rPr>
              <a:t>Dashboard</a:t>
            </a:r>
            <a:r>
              <a:rPr lang="pt-BR" i="1" dirty="0" smtClean="0">
                <a:latin typeface="Antenna Regular" pitchFamily="50" charset="0"/>
              </a:rPr>
              <a:t> </a:t>
            </a:r>
            <a:r>
              <a:rPr lang="pt-BR" dirty="0" smtClean="0">
                <a:latin typeface="Antenna Regular" pitchFamily="50" charset="0"/>
              </a:rPr>
              <a:t> operacional.</a:t>
            </a:r>
          </a:p>
        </p:txBody>
      </p:sp>
      <p:sp>
        <p:nvSpPr>
          <p:cNvPr id="21" name="Seta para a direita listrada 20"/>
          <p:cNvSpPr/>
          <p:nvPr/>
        </p:nvSpPr>
        <p:spPr>
          <a:xfrm>
            <a:off x="2916709" y="5142212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Grupo 51"/>
          <p:cNvGrpSpPr/>
          <p:nvPr/>
        </p:nvGrpSpPr>
        <p:grpSpPr>
          <a:xfrm>
            <a:off x="3543761" y="4957718"/>
            <a:ext cx="885116" cy="760558"/>
            <a:chOff x="3543761" y="3100490"/>
            <a:chExt cx="936104" cy="864096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3543761" y="3100490"/>
              <a:ext cx="936104" cy="864096"/>
            </a:xfrm>
            <a:prstGeom prst="roundRect">
              <a:avLst>
                <a:gd name="adj" fmla="val 750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3543761" y="3244506"/>
              <a:ext cx="9361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/>
            <p:cNvSpPr/>
            <p:nvPr/>
          </p:nvSpPr>
          <p:spPr>
            <a:xfrm>
              <a:off x="3590369" y="3144940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/>
            <p:nvPr/>
          </p:nvSpPr>
          <p:spPr>
            <a:xfrm>
              <a:off x="3670538" y="3145734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3750260" y="3147098"/>
              <a:ext cx="72008" cy="72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3562811" y="3225171"/>
              <a:ext cx="917054" cy="66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chemeClr val="bg1">
                      <a:lumMod val="65000"/>
                    </a:schemeClr>
                  </a:solidFill>
                </a:rPr>
                <a:t>&lt;/&gt;</a:t>
              </a:r>
              <a:endParaRPr lang="pt-BR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5" name="Seta para a direita listrada 34"/>
          <p:cNvSpPr/>
          <p:nvPr/>
        </p:nvSpPr>
        <p:spPr>
          <a:xfrm>
            <a:off x="4500885" y="5142212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Seta para a direita listrada 36"/>
          <p:cNvSpPr/>
          <p:nvPr/>
        </p:nvSpPr>
        <p:spPr>
          <a:xfrm>
            <a:off x="5869037" y="5142212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Fluxograma: Disco magnético 46"/>
          <p:cNvSpPr/>
          <p:nvPr/>
        </p:nvSpPr>
        <p:spPr>
          <a:xfrm>
            <a:off x="6517109" y="5413769"/>
            <a:ext cx="720080" cy="26402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/>
          <p:nvPr/>
        </p:nvCxnSpPr>
        <p:spPr>
          <a:xfrm flipH="1">
            <a:off x="5076949" y="5245750"/>
            <a:ext cx="360040" cy="559514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5148957" y="4957718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a direita listrada 53"/>
          <p:cNvSpPr/>
          <p:nvPr/>
        </p:nvSpPr>
        <p:spPr>
          <a:xfrm>
            <a:off x="7381205" y="5142212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54"/>
          <p:cNvGrpSpPr/>
          <p:nvPr/>
        </p:nvGrpSpPr>
        <p:grpSpPr>
          <a:xfrm>
            <a:off x="8080265" y="4957718"/>
            <a:ext cx="885116" cy="760558"/>
            <a:chOff x="3543761" y="3100490"/>
            <a:chExt cx="936104" cy="864096"/>
          </a:xfrm>
          <a:solidFill>
            <a:schemeClr val="bg1">
              <a:lumMod val="75000"/>
            </a:schemeClr>
          </a:solidFill>
        </p:grpSpPr>
        <p:sp>
          <p:nvSpPr>
            <p:cNvPr id="56" name="Retângulo de cantos arredondados 55"/>
            <p:cNvSpPr/>
            <p:nvPr/>
          </p:nvSpPr>
          <p:spPr>
            <a:xfrm>
              <a:off x="3543761" y="3100490"/>
              <a:ext cx="936104" cy="864096"/>
            </a:xfrm>
            <a:prstGeom prst="roundRect">
              <a:avLst>
                <a:gd name="adj" fmla="val 7509"/>
              </a:avLst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7" name="Conector reto 56"/>
            <p:cNvCxnSpPr/>
            <p:nvPr/>
          </p:nvCxnSpPr>
          <p:spPr>
            <a:xfrm>
              <a:off x="3543761" y="3244506"/>
              <a:ext cx="936104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ipse 57"/>
            <p:cNvSpPr/>
            <p:nvPr/>
          </p:nvSpPr>
          <p:spPr>
            <a:xfrm>
              <a:off x="3590369" y="3144940"/>
              <a:ext cx="72008" cy="72008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3670538" y="3145734"/>
              <a:ext cx="72008" cy="72008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Elipse 59"/>
            <p:cNvSpPr/>
            <p:nvPr/>
          </p:nvSpPr>
          <p:spPr>
            <a:xfrm>
              <a:off x="3750260" y="3147098"/>
              <a:ext cx="72008" cy="72008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Fluxograma: Processo 62"/>
          <p:cNvSpPr/>
          <p:nvPr/>
        </p:nvSpPr>
        <p:spPr>
          <a:xfrm>
            <a:off x="8224281" y="5245750"/>
            <a:ext cx="72008" cy="28803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Fluxograma: Processo 63"/>
          <p:cNvSpPr/>
          <p:nvPr/>
        </p:nvSpPr>
        <p:spPr>
          <a:xfrm>
            <a:off x="8152273" y="5389766"/>
            <a:ext cx="72008" cy="14401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Fluxograma: Processo 64"/>
          <p:cNvSpPr/>
          <p:nvPr/>
        </p:nvSpPr>
        <p:spPr>
          <a:xfrm>
            <a:off x="8296289" y="5317758"/>
            <a:ext cx="72008" cy="21602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Fluxograma: Processo 65"/>
          <p:cNvSpPr/>
          <p:nvPr/>
        </p:nvSpPr>
        <p:spPr>
          <a:xfrm>
            <a:off x="8368297" y="5461774"/>
            <a:ext cx="72008" cy="7200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Fluxograma: Processo 66"/>
          <p:cNvSpPr/>
          <p:nvPr/>
        </p:nvSpPr>
        <p:spPr>
          <a:xfrm>
            <a:off x="8152273" y="5173742"/>
            <a:ext cx="288032" cy="360040"/>
          </a:xfrm>
          <a:prstGeom prst="flowChartProcess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luxograma: Processo 67"/>
          <p:cNvSpPr/>
          <p:nvPr/>
        </p:nvSpPr>
        <p:spPr>
          <a:xfrm>
            <a:off x="8584321" y="5173742"/>
            <a:ext cx="288032" cy="360040"/>
          </a:xfrm>
          <a:prstGeom prst="flowChartProcess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2124621" y="4998196"/>
            <a:ext cx="720080" cy="739416"/>
            <a:chOff x="2124621" y="4998196"/>
            <a:chExt cx="720080" cy="739416"/>
          </a:xfrm>
        </p:grpSpPr>
        <p:sp>
          <p:nvSpPr>
            <p:cNvPr id="43" name="Fluxograma: Disco magnético 42"/>
            <p:cNvSpPr/>
            <p:nvPr/>
          </p:nvSpPr>
          <p:spPr>
            <a:xfrm>
              <a:off x="2124621" y="4998196"/>
              <a:ext cx="720080" cy="26402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luxograma: Disco magnético 43"/>
            <p:cNvSpPr/>
            <p:nvPr/>
          </p:nvSpPr>
          <p:spPr>
            <a:xfrm>
              <a:off x="2124621" y="5214220"/>
              <a:ext cx="720080" cy="26402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Disco magnético 44"/>
            <p:cNvSpPr/>
            <p:nvPr/>
          </p:nvSpPr>
          <p:spPr>
            <a:xfrm>
              <a:off x="2124621" y="5430244"/>
              <a:ext cx="720080" cy="26402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211869" y="5029726"/>
              <a:ext cx="543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>
                  <a:solidFill>
                    <a:schemeClr val="bg1">
                      <a:lumMod val="65000"/>
                    </a:schemeClr>
                  </a:solidFill>
                </a:rPr>
                <a:t>0011100</a:t>
              </a:r>
            </a:p>
            <a:p>
              <a:endParaRPr lang="pt-BR" sz="8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pt-BR" sz="800" dirty="0" smtClean="0">
                  <a:solidFill>
                    <a:schemeClr val="bg1">
                      <a:lumMod val="65000"/>
                    </a:schemeClr>
                  </a:solidFill>
                </a:rPr>
                <a:t>1011100</a:t>
              </a:r>
            </a:p>
            <a:p>
              <a:endParaRPr lang="pt-BR" sz="8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pt-BR" sz="800" dirty="0" smtClean="0">
                  <a:solidFill>
                    <a:schemeClr val="bg1">
                      <a:lumMod val="65000"/>
                    </a:schemeClr>
                  </a:solidFill>
                </a:rPr>
                <a:t>0111000</a:t>
              </a:r>
              <a:endParaRPr lang="pt-BR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2" name="CaixaDeTexto 71"/>
          <p:cNvSpPr txBox="1"/>
          <p:nvPr/>
        </p:nvSpPr>
        <p:spPr>
          <a:xfrm>
            <a:off x="1836589" y="5749806"/>
            <a:ext cx="7416824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tabLst>
                <a:tab pos="3854450" algn="l"/>
              </a:tabLst>
            </a:pPr>
            <a:r>
              <a:rPr lang="pt-BR" sz="1400" dirty="0" smtClean="0">
                <a:latin typeface="Antenna Regular" pitchFamily="50" charset="0"/>
              </a:rPr>
              <a:t>     Dados                     Coleta                Análise                  Modelagem              Visualização</a:t>
            </a:r>
            <a:endParaRPr lang="pt-BR" sz="1400" dirty="0"/>
          </a:p>
        </p:txBody>
      </p:sp>
      <p:sp>
        <p:nvSpPr>
          <p:cNvPr id="73" name="Fluxograma: Disco magnético 72"/>
          <p:cNvSpPr/>
          <p:nvPr/>
        </p:nvSpPr>
        <p:spPr>
          <a:xfrm>
            <a:off x="6877149" y="4813702"/>
            <a:ext cx="720080" cy="26402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4" name="Fluxograma: Disco magnético 73"/>
          <p:cNvSpPr/>
          <p:nvPr/>
        </p:nvSpPr>
        <p:spPr>
          <a:xfrm>
            <a:off x="6085061" y="4813702"/>
            <a:ext cx="720080" cy="264029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reto 75"/>
          <p:cNvCxnSpPr>
            <a:stCxn id="74" idx="3"/>
            <a:endCxn id="47" idx="1"/>
          </p:cNvCxnSpPr>
          <p:nvPr/>
        </p:nvCxnSpPr>
        <p:spPr>
          <a:xfrm>
            <a:off x="6445101" y="5077731"/>
            <a:ext cx="432048" cy="336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endCxn id="73" idx="3"/>
          </p:cNvCxnSpPr>
          <p:nvPr/>
        </p:nvCxnSpPr>
        <p:spPr>
          <a:xfrm flipV="1">
            <a:off x="6877149" y="5077731"/>
            <a:ext cx="360040" cy="3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ipse 78"/>
          <p:cNvSpPr/>
          <p:nvPr/>
        </p:nvSpPr>
        <p:spPr>
          <a:xfrm>
            <a:off x="8618229" y="524575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7" name="Conector reto 86"/>
          <p:cNvCxnSpPr>
            <a:stCxn id="79" idx="4"/>
            <a:endCxn id="79" idx="0"/>
          </p:cNvCxnSpPr>
          <p:nvPr/>
        </p:nvCxnSpPr>
        <p:spPr>
          <a:xfrm flipV="1">
            <a:off x="8726241" y="5245750"/>
            <a:ext cx="0" cy="2160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8" y="289093"/>
            <a:ext cx="7272809" cy="30008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Dados:  </a:t>
            </a:r>
            <a:r>
              <a:rPr lang="pt-BR" dirty="0" smtClean="0">
                <a:latin typeface="Antenna Regular" pitchFamily="50" charset="0"/>
              </a:rPr>
              <a:t>Seguindo o ciclo de vida do projeto, a fase inicial resume em diversas reuniões com anotações e observações para entendimento do problema, mapeamento dos processos e acesso aos dados.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endParaRPr lang="pt-BR" dirty="0" smtClean="0">
              <a:latin typeface="Antenna Regular" pitchFamily="50" charset="0"/>
            </a:endParaRP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1) </a:t>
            </a:r>
            <a:r>
              <a:rPr lang="pt-BR" b="1" dirty="0" smtClean="0">
                <a:latin typeface="Antenna Regular" pitchFamily="50" charset="0"/>
              </a:rPr>
              <a:t>Atividades</a:t>
            </a:r>
            <a:r>
              <a:rPr lang="pt-BR" dirty="0" smtClean="0">
                <a:latin typeface="Antenna Regular" pitchFamily="50" charset="0"/>
              </a:rPr>
              <a:t>: Reuniões, Pontos, Pesquisas</a:t>
            </a:r>
          </a:p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dirty="0" smtClean="0">
                <a:latin typeface="Antenna Regular" pitchFamily="50" charset="0"/>
              </a:rPr>
              <a:t>2) </a:t>
            </a:r>
            <a:r>
              <a:rPr lang="pt-BR" b="1" dirty="0" smtClean="0">
                <a:latin typeface="Antenna Regular" pitchFamily="50" charset="0"/>
              </a:rPr>
              <a:t>Relatório</a:t>
            </a:r>
            <a:r>
              <a:rPr lang="pt-BR" dirty="0" smtClean="0">
                <a:latin typeface="Antenna Regular" pitchFamily="50" charset="0"/>
              </a:rPr>
              <a:t>: Operacional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268637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Atividades</a:t>
            </a:r>
            <a:endParaRPr lang="pt-BR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5797029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Relatório</a:t>
            </a:r>
            <a:endParaRPr lang="pt-B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637" y="3645024"/>
            <a:ext cx="3240360" cy="20620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0248" y="3620641"/>
            <a:ext cx="3667656" cy="20882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8" y="289093"/>
            <a:ext cx="7272809" cy="13388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Coleta: </a:t>
            </a:r>
            <a:r>
              <a:rPr lang="pt-BR" dirty="0" smtClean="0">
                <a:latin typeface="Antenna Regular" pitchFamily="50" charset="0"/>
              </a:rPr>
              <a:t>ETL</a:t>
            </a:r>
            <a:r>
              <a:rPr lang="pt-BR" b="1" dirty="0" smtClean="0">
                <a:latin typeface="Antenna Regular" pitchFamily="50" charset="0"/>
              </a:rPr>
              <a:t> </a:t>
            </a:r>
            <a:r>
              <a:rPr lang="pt-BR" dirty="0" smtClean="0">
                <a:latin typeface="Antenna Regular" pitchFamily="50" charset="0"/>
              </a:rPr>
              <a:t>é um tipo de integração de dados em três etapas (extração, transformação e carga) usado para carregar os dados no ambiente analítico (repositório).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9" name="Conector reto 8"/>
          <p:cNvCxnSpPr>
            <a:stCxn id="10" idx="2"/>
            <a:endCxn id="12" idx="0"/>
          </p:cNvCxnSpPr>
          <p:nvPr/>
        </p:nvCxnSpPr>
        <p:spPr>
          <a:xfrm rot="5400000">
            <a:off x="3468072" y="3363961"/>
            <a:ext cx="467139" cy="17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Processo predefinido 9"/>
          <p:cNvSpPr/>
          <p:nvPr/>
        </p:nvSpPr>
        <p:spPr>
          <a:xfrm>
            <a:off x="3131023" y="1988270"/>
            <a:ext cx="1143008" cy="1143008"/>
          </a:xfrm>
          <a:prstGeom prst="flowChartPredefined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Análise de compra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585" y="4513638"/>
            <a:ext cx="1300172" cy="61790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2" name="Cilindro 11"/>
          <p:cNvSpPr/>
          <p:nvPr/>
        </p:nvSpPr>
        <p:spPr>
          <a:xfrm>
            <a:off x="3198917" y="3417030"/>
            <a:ext cx="1003676" cy="725547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CONJUNTO DE DADOS</a:t>
            </a:r>
            <a:endParaRPr lang="pt-BR" sz="1200" b="1" dirty="0"/>
          </a:p>
        </p:txBody>
      </p:sp>
      <p:cxnSp>
        <p:nvCxnSpPr>
          <p:cNvPr id="13" name="Conector reto 12"/>
          <p:cNvCxnSpPr>
            <a:stCxn id="12" idx="3"/>
            <a:endCxn id="11" idx="0"/>
          </p:cNvCxnSpPr>
          <p:nvPr/>
        </p:nvCxnSpPr>
        <p:spPr>
          <a:xfrm rot="16200000" flipH="1">
            <a:off x="3519683" y="4323649"/>
            <a:ext cx="371061" cy="89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916709" y="1916832"/>
            <a:ext cx="1571636" cy="431991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ilindro 14"/>
          <p:cNvSpPr/>
          <p:nvPr/>
        </p:nvSpPr>
        <p:spPr>
          <a:xfrm>
            <a:off x="3203031" y="5367179"/>
            <a:ext cx="1003676" cy="725547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BANCO  DE DADOS</a:t>
            </a:r>
            <a:endParaRPr lang="pt-BR" sz="1200" b="1" dirty="0"/>
          </a:p>
        </p:txBody>
      </p:sp>
      <p:cxnSp>
        <p:nvCxnSpPr>
          <p:cNvPr id="16" name="Conector reto 15"/>
          <p:cNvCxnSpPr>
            <a:stCxn id="11" idx="2"/>
            <a:endCxn id="15" idx="1"/>
          </p:cNvCxnSpPr>
          <p:nvPr/>
        </p:nvCxnSpPr>
        <p:spPr>
          <a:xfrm flipH="1">
            <a:off x="3704869" y="5131542"/>
            <a:ext cx="4802" cy="23563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PNG e SVG de engrenagem com fundo transparente para baixa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255" y="3572446"/>
            <a:ext cx="1080120" cy="1080120"/>
          </a:xfrm>
          <a:prstGeom prst="rect">
            <a:avLst/>
          </a:prstGeom>
          <a:noFill/>
        </p:spPr>
      </p:pic>
      <p:sp>
        <p:nvSpPr>
          <p:cNvPr id="21" name="Seta para a direita listrada 20"/>
          <p:cNvSpPr/>
          <p:nvPr/>
        </p:nvSpPr>
        <p:spPr>
          <a:xfrm>
            <a:off x="4571183" y="3932486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listrada 21"/>
          <p:cNvSpPr/>
          <p:nvPr/>
        </p:nvSpPr>
        <p:spPr>
          <a:xfrm>
            <a:off x="6371383" y="3932486"/>
            <a:ext cx="576064" cy="432048"/>
          </a:xfrm>
          <a:prstGeom prst="stripedRight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ilindro 22"/>
          <p:cNvSpPr/>
          <p:nvPr/>
        </p:nvSpPr>
        <p:spPr>
          <a:xfrm>
            <a:off x="7019455" y="3645024"/>
            <a:ext cx="1225846" cy="86899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400" b="1" dirty="0" smtClean="0"/>
              <a:t>REPOSITÓRIO</a:t>
            </a:r>
          </a:p>
          <a:p>
            <a:pPr algn="ctr"/>
            <a:r>
              <a:rPr lang="pt-BR" sz="1400" b="1" dirty="0" smtClean="0"/>
              <a:t>ANALÍTICO</a:t>
            </a:r>
            <a:endParaRPr lang="pt-BR" sz="1400" b="1" dirty="0"/>
          </a:p>
        </p:txBody>
      </p:sp>
      <p:sp>
        <p:nvSpPr>
          <p:cNvPr id="24" name="Retângulo 23"/>
          <p:cNvSpPr/>
          <p:nvPr/>
        </p:nvSpPr>
        <p:spPr>
          <a:xfrm>
            <a:off x="5486360" y="457126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ETL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8" y="289093"/>
            <a:ext cx="7272809" cy="8748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Análise: </a:t>
            </a:r>
            <a:r>
              <a:rPr lang="pt-BR" dirty="0" smtClean="0">
                <a:latin typeface="Antenna Regular" pitchFamily="50" charset="0"/>
              </a:rPr>
              <a:t>um conjunto de técnicas de mineração de dados usadas para transformar dados em formatos úteis e eficientes.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653" y="1641500"/>
            <a:ext cx="3071834" cy="45005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061" y="1636752"/>
            <a:ext cx="2880320" cy="45285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8" y="289093"/>
            <a:ext cx="7200801" cy="18004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Modelagem:  </a:t>
            </a:r>
            <a:r>
              <a:rPr lang="pt-BR" dirty="0" smtClean="0">
                <a:latin typeface="Antenna Regular" pitchFamily="50" charset="0"/>
              </a:rPr>
              <a:t>é o processo mais precioso na geração de informações coerentes, estratégicas e de valor. Se realizada de forma assertiva, facilitará na análise e projeção de informações estratégicas e na tomada de decisões corretas</a:t>
            </a:r>
            <a:r>
              <a:rPr lang="pt-BR" sz="2000" dirty="0" smtClean="0">
                <a:latin typeface="Antenna Regular" pitchFamily="50" charset="0"/>
              </a:rPr>
              <a:t>. 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677" y="2333564"/>
            <a:ext cx="5688632" cy="30396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" y="0"/>
            <a:ext cx="9692934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6628" y="289093"/>
            <a:ext cx="7056785" cy="12903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tabLst>
                <a:tab pos="3854450" algn="l"/>
              </a:tabLst>
            </a:pPr>
            <a:r>
              <a:rPr lang="pt-BR" b="1" dirty="0" smtClean="0">
                <a:latin typeface="Antenna Regular" pitchFamily="50" charset="0"/>
              </a:rPr>
              <a:t>Visualização: </a:t>
            </a:r>
            <a:r>
              <a:rPr lang="pt-BR" dirty="0" smtClean="0">
                <a:latin typeface="Antenna Regular" pitchFamily="50" charset="0"/>
              </a:rPr>
              <a:t>Apresentando os resultados e qual o retorno alcançado a partir da implementação da solução – Índices e Métricas aderente ao modelo? </a:t>
            </a:r>
          </a:p>
        </p:txBody>
      </p:sp>
      <p:sp>
        <p:nvSpPr>
          <p:cNvPr id="3082" name="AutoShape 10" descr="Code Icon - Code Icon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636" y="4869160"/>
            <a:ext cx="6840761" cy="9598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637" y="1698594"/>
            <a:ext cx="6840760" cy="309855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738</Words>
  <Application>Microsoft Office PowerPoint</Application>
  <PresentationFormat>Personalizar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roliveira</cp:lastModifiedBy>
  <cp:revision>97</cp:revision>
  <dcterms:created xsi:type="dcterms:W3CDTF">2022-02-07T19:25:21Z</dcterms:created>
  <dcterms:modified xsi:type="dcterms:W3CDTF">2022-02-24T18:08:08Z</dcterms:modified>
</cp:coreProperties>
</file>